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embeddedFontLst>
    <p:embeddedFont>
      <p:font typeface="Roboto Slab"/>
      <p:regular r:id="rId38"/>
      <p:bold r:id="rId39"/>
    </p:embeddedFont>
    <p:embeddedFont>
      <p:font typeface="Robot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1E76DEF-20EE-44DF-8DFA-C1114423748C}">
  <a:tblStyle styleId="{61E76DEF-20EE-44DF-8DFA-C1114423748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20" Type="http://schemas.openxmlformats.org/officeDocument/2006/relationships/slide" Target="slides/slide14.xml"/><Relationship Id="rId42" Type="http://schemas.openxmlformats.org/officeDocument/2006/relationships/font" Target="fonts/Roboto-italic.fntdata"/><Relationship Id="rId41" Type="http://schemas.openxmlformats.org/officeDocument/2006/relationships/font" Target="fonts/Roboto-bold.fntdata"/><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font" Target="fonts/Roboto-bold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RobotoSlab-bold.fntdata"/><Relationship Id="rId16" Type="http://schemas.openxmlformats.org/officeDocument/2006/relationships/slide" Target="slides/slide10.xml"/><Relationship Id="rId38" Type="http://schemas.openxmlformats.org/officeDocument/2006/relationships/font" Target="fonts/RobotoSlab-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a32ea083a9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a32ea083a9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a32ea083a9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a32ea083a9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a32ea083a9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a32ea083a9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a32ea083a9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a32ea083a9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a32ea083a9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a32ea083a9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a32ea083a9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a32ea083a9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a32ea083a9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a32ea083a9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a32ea083a9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a32ea083a9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a32ea083a9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a32ea083a9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a32ea083a9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a32ea083a9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a32ea083a9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a32ea083a9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a32ea083a9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a32ea083a9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a32ea083a9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a32ea083a9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a32ea083a9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a32ea083a9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a32ea083a9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a32ea083a9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a32ea083a9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a32ea083a9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a32ea083a9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a32ea083a9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a32ea083a9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a32ea083a9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a32ea083a9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a32ea083a9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a32ea083a9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a32ea083a9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a32ea083a9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a32ea083a9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a32ea083a9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a32ea083a9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a32ea083a9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a32ea083a9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a32ea083a9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a32ea083a9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a32ea083a9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a32ea083a9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a32ea083a9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a32ea083a9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a32ea083a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a32ea083a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a32ea083a9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a32ea083a9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a32ea083a9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a32ea083a9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a32ea083a9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a32ea083a9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26.png"/><Relationship Id="rId5"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2.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gif"/><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1.gif"/><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9.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0.png"/><Relationship Id="rId4" Type="http://schemas.openxmlformats.org/officeDocument/2006/relationships/image" Target="../media/image23.png"/><Relationship Id="rId11" Type="http://schemas.openxmlformats.org/officeDocument/2006/relationships/image" Target="../media/image25.png"/><Relationship Id="rId10" Type="http://schemas.openxmlformats.org/officeDocument/2006/relationships/image" Target="../media/image17.png"/><Relationship Id="rId12" Type="http://schemas.openxmlformats.org/officeDocument/2006/relationships/image" Target="../media/image21.png"/><Relationship Id="rId9" Type="http://schemas.openxmlformats.org/officeDocument/2006/relationships/image" Target="../media/image31.png"/><Relationship Id="rId5" Type="http://schemas.openxmlformats.org/officeDocument/2006/relationships/image" Target="../media/image24.png"/><Relationship Id="rId6" Type="http://schemas.openxmlformats.org/officeDocument/2006/relationships/image" Target="../media/image28.png"/><Relationship Id="rId7" Type="http://schemas.openxmlformats.org/officeDocument/2006/relationships/image" Target="../media/image18.png"/><Relationship Id="rId8"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7.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hyperlink" Target="https://www.datacamp.com/community/tutorials/generative-adversarial-network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NNFL Research Paper Assignment</a:t>
            </a:r>
            <a:endParaRPr/>
          </a:p>
        </p:txBody>
      </p:sp>
      <p:sp>
        <p:nvSpPr>
          <p:cNvPr id="64" name="Google Shape;64;p13"/>
          <p:cNvSpPr txBox="1"/>
          <p:nvPr>
            <p:ph idx="1" type="subTitle"/>
          </p:nvPr>
        </p:nvSpPr>
        <p:spPr>
          <a:xfrm>
            <a:off x="311700" y="3075100"/>
            <a:ext cx="8520600" cy="190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 by-</a:t>
            </a:r>
            <a:endParaRPr/>
          </a:p>
          <a:p>
            <a:pPr indent="0" lvl="0" marL="0" rtl="0" algn="l">
              <a:spcBef>
                <a:spcPts val="0"/>
              </a:spcBef>
              <a:spcAft>
                <a:spcPts val="0"/>
              </a:spcAft>
              <a:buNone/>
            </a:pPr>
            <a:r>
              <a:rPr lang="en"/>
              <a:t>       </a:t>
            </a:r>
            <a:r>
              <a:rPr lang="en"/>
              <a:t>Jithin Sojan Kalukallam 2017A7PS0163P</a:t>
            </a:r>
            <a:endParaRPr/>
          </a:p>
          <a:p>
            <a:pPr indent="0" lvl="0" marL="457200" rtl="0" algn="l">
              <a:spcBef>
                <a:spcPts val="0"/>
              </a:spcBef>
              <a:spcAft>
                <a:spcPts val="0"/>
              </a:spcAft>
              <a:buNone/>
            </a:pPr>
            <a:r>
              <a:rPr lang="en"/>
              <a:t> Anirudh Menon 2018A3PS0344P</a:t>
            </a:r>
            <a:endParaRPr/>
          </a:p>
          <a:p>
            <a:pPr indent="0" lvl="0" marL="457200" rtl="0" algn="l">
              <a:spcBef>
                <a:spcPts val="0"/>
              </a:spcBef>
              <a:spcAft>
                <a:spcPts val="0"/>
              </a:spcAft>
              <a:buClr>
                <a:schemeClr val="dk1"/>
              </a:buClr>
              <a:buSzPts val="1100"/>
              <a:buFont typeface="Arial"/>
              <a:buNone/>
            </a:pPr>
            <a:r>
              <a:rPr lang="en"/>
              <a:t> Ritik Rohit Bavdekar 2017B4A70349P</a:t>
            </a:r>
            <a:endParaRPr/>
          </a:p>
          <a:p>
            <a:pPr indent="0" lvl="0" marL="0" rtl="0" algn="ctr">
              <a:spcBef>
                <a:spcPts val="0"/>
              </a:spcBef>
              <a:spcAft>
                <a:spcPts val="0"/>
              </a:spcAft>
              <a:buClr>
                <a:schemeClr val="dk1"/>
              </a:buClr>
              <a:buSzPts val="1100"/>
              <a:buFont typeface="Arial"/>
              <a:buNone/>
            </a:pPr>
            <a:r>
              <a:rPr lang="en"/>
              <a:t>	</a:t>
            </a:r>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Basic Architecture of conditional GANs</a:t>
            </a:r>
            <a:endParaRPr/>
          </a:p>
        </p:txBody>
      </p:sp>
      <p:sp>
        <p:nvSpPr>
          <p:cNvPr id="124" name="Google Shape;124;p22"/>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5" name="Google Shape;125;p22"/>
          <p:cNvPicPr preferRelativeResize="0"/>
          <p:nvPr/>
        </p:nvPicPr>
        <p:blipFill>
          <a:blip r:embed="rId3">
            <a:alphaModFix/>
          </a:blip>
          <a:stretch>
            <a:fillRect/>
          </a:stretch>
        </p:blipFill>
        <p:spPr>
          <a:xfrm>
            <a:off x="1896574" y="1144025"/>
            <a:ext cx="4293475" cy="3770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3"/>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Architecture</a:t>
            </a:r>
            <a:endParaRPr/>
          </a:p>
        </p:txBody>
      </p:sp>
      <p:sp>
        <p:nvSpPr>
          <p:cNvPr id="131" name="Google Shape;131;p23"/>
          <p:cNvSpPr txBox="1"/>
          <p:nvPr>
            <p:ph idx="1" type="body"/>
          </p:nvPr>
        </p:nvSpPr>
        <p:spPr>
          <a:xfrm>
            <a:off x="455625" y="1032300"/>
            <a:ext cx="8368200" cy="401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Unimodal: A noise prior and the condition(10d one hot vector) was mapped to a single layer with ReLU activation, which was combined to another hidden ReLU layer followed by an output sigmoid layer.</a:t>
            </a:r>
            <a:endParaRPr sz="1700"/>
          </a:p>
          <a:p>
            <a:pPr indent="0" lvl="0" marL="0" rtl="0" algn="l">
              <a:spcBef>
                <a:spcPts val="1600"/>
              </a:spcBef>
              <a:spcAft>
                <a:spcPts val="0"/>
              </a:spcAft>
              <a:buNone/>
            </a:pPr>
            <a:r>
              <a:rPr lang="en" sz="1700"/>
              <a:t>The discriminator maps the image and the condition to maxout layers each, which is combined into a joint maxout layer followed by a sigmoid layer for output.</a:t>
            </a:r>
            <a:endParaRPr sz="1700"/>
          </a:p>
          <a:p>
            <a:pPr indent="0" lvl="0" marL="0" rtl="0" algn="l">
              <a:spcBef>
                <a:spcPts val="1600"/>
              </a:spcBef>
              <a:spcAft>
                <a:spcPts val="0"/>
              </a:spcAft>
              <a:buNone/>
            </a:pPr>
            <a:r>
              <a:rPr lang="en" sz="1700"/>
              <a:t>Multi-Modal:The conditioning vector is a 4096 dimensional vector(embedding of the image) and the gaussian noise is 100 dimensional vector.They are sent to the generator to give a 200 dimensional output(embedding of a word). This embedding is sent straight to the discriminator as fake tags. Embeddings of the tags from the dataset are sent to the discriminator as real tags. </a:t>
            </a:r>
            <a:endParaRPr sz="1700"/>
          </a:p>
          <a:p>
            <a:pPr indent="0" lvl="0" marL="0" rtl="0" algn="l">
              <a:spcBef>
                <a:spcPts val="1600"/>
              </a:spcBef>
              <a:spcAft>
                <a:spcPts val="0"/>
              </a:spcAft>
              <a:buNone/>
            </a:pPr>
            <a:r>
              <a:rPr lang="en" sz="1700"/>
              <a:t>The embeddings can be generated from GloVe or Word2Vec.</a:t>
            </a:r>
            <a:endParaRPr sz="17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Objective Function</a:t>
            </a:r>
            <a:endParaRPr/>
          </a:p>
        </p:txBody>
      </p:sp>
      <p:sp>
        <p:nvSpPr>
          <p:cNvPr id="137" name="Google Shape;137;p2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generator and discriminator play a minimax game as in normal GANs, except, as discussed, here the objective function is conditioned on y, the extra information.</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38" name="Google Shape;138;p24"/>
          <p:cNvPicPr preferRelativeResize="0"/>
          <p:nvPr/>
        </p:nvPicPr>
        <p:blipFill>
          <a:blip r:embed="rId3">
            <a:alphaModFix/>
          </a:blip>
          <a:stretch>
            <a:fillRect/>
          </a:stretch>
        </p:blipFill>
        <p:spPr>
          <a:xfrm>
            <a:off x="602225" y="2700003"/>
            <a:ext cx="7607975" cy="538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Dataset Details: Unimodal - MNIST Handwritten Digits</a:t>
            </a:r>
            <a:endParaRPr/>
          </a:p>
        </p:txBody>
      </p:sp>
      <p:sp>
        <p:nvSpPr>
          <p:cNvPr id="144" name="Google Shape;144;p25"/>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Modified National Institute of Standards and Technology Dataset</a:t>
            </a:r>
            <a:endParaRPr/>
          </a:p>
          <a:p>
            <a:pPr indent="-342900" lvl="0" marL="457200" rtl="0" algn="l">
              <a:spcBef>
                <a:spcPts val="0"/>
              </a:spcBef>
              <a:spcAft>
                <a:spcPts val="0"/>
              </a:spcAft>
              <a:buSzPts val="1800"/>
              <a:buChar char="●"/>
            </a:pPr>
            <a:r>
              <a:rPr lang="en"/>
              <a:t>The MNIST Handwritten Digits Dataset is a standard dataset used in computer vision and deep learning.</a:t>
            </a:r>
            <a:endParaRPr/>
          </a:p>
          <a:p>
            <a:pPr indent="-342900" lvl="0" marL="457200" rtl="0" algn="l">
              <a:spcBef>
                <a:spcPts val="0"/>
              </a:spcBef>
              <a:spcAft>
                <a:spcPts val="0"/>
              </a:spcAft>
              <a:buSzPts val="1800"/>
              <a:buChar char="●"/>
            </a:pPr>
            <a:r>
              <a:rPr lang="en"/>
              <a:t>The dataset has 60,000 , 28x28 pixel grayscale images of handwritten digits between 0 and 9.</a:t>
            </a:r>
            <a:endParaRPr/>
          </a:p>
          <a:p>
            <a:pPr indent="0" lvl="0" marL="0" rtl="0" algn="l">
              <a:spcBef>
                <a:spcPts val="1600"/>
              </a:spcBef>
              <a:spcAft>
                <a:spcPts val="1600"/>
              </a:spcAft>
              <a:buNone/>
            </a:pPr>
            <a:r>
              <a:t/>
            </a:r>
            <a:endParaRPr/>
          </a:p>
        </p:txBody>
      </p:sp>
      <p:pic>
        <p:nvPicPr>
          <p:cNvPr id="145" name="Google Shape;145;p25"/>
          <p:cNvPicPr preferRelativeResize="0"/>
          <p:nvPr/>
        </p:nvPicPr>
        <p:blipFill>
          <a:blip r:embed="rId3">
            <a:alphaModFix/>
          </a:blip>
          <a:stretch>
            <a:fillRect/>
          </a:stretch>
        </p:blipFill>
        <p:spPr>
          <a:xfrm>
            <a:off x="3400806" y="2911925"/>
            <a:ext cx="2599969" cy="2171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Dataset Details: Multimodal</a:t>
            </a:r>
            <a:endParaRPr/>
          </a:p>
        </p:txBody>
      </p:sp>
      <p:sp>
        <p:nvSpPr>
          <p:cNvPr id="151" name="Google Shape;151;p26"/>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MIRFLICKR 25k dataset is a dataset of 25000 images downloaded from the  social photography site flickr. Each image has been given multiple tags by users(User metadata).</a:t>
            </a:r>
            <a:endParaRPr/>
          </a:p>
          <a:p>
            <a:pPr indent="-342900" lvl="0" marL="457200" rtl="0" algn="l">
              <a:spcBef>
                <a:spcPts val="0"/>
              </a:spcBef>
              <a:spcAft>
                <a:spcPts val="0"/>
              </a:spcAft>
              <a:buSzPts val="1800"/>
              <a:buChar char="●"/>
            </a:pPr>
            <a:r>
              <a:rPr lang="en"/>
              <a:t>Dataset had to be preprocessed </a:t>
            </a:r>
            <a:r>
              <a:rPr lang="en"/>
              <a:t>with</a:t>
            </a:r>
            <a:r>
              <a:rPr lang="en"/>
              <a:t> images </a:t>
            </a:r>
            <a:r>
              <a:rPr lang="en"/>
              <a:t>having</a:t>
            </a:r>
            <a:r>
              <a:rPr lang="en"/>
              <a:t> multiple tags being repeated, and a directory being built with each subdirectory including picture having a specific tag</a:t>
            </a:r>
            <a:endParaRPr/>
          </a:p>
          <a:p>
            <a:pPr indent="0" lvl="0" marL="457200" rtl="0" algn="l">
              <a:spcBef>
                <a:spcPts val="1600"/>
              </a:spcBef>
              <a:spcAft>
                <a:spcPts val="1600"/>
              </a:spcAft>
              <a:buNone/>
            </a:pPr>
            <a:r>
              <a:t/>
            </a:r>
            <a:endParaRPr/>
          </a:p>
        </p:txBody>
      </p:sp>
      <p:pic>
        <p:nvPicPr>
          <p:cNvPr id="152" name="Google Shape;152;p26"/>
          <p:cNvPicPr preferRelativeResize="0"/>
          <p:nvPr/>
        </p:nvPicPr>
        <p:blipFill>
          <a:blip r:embed="rId3">
            <a:alphaModFix/>
          </a:blip>
          <a:stretch>
            <a:fillRect/>
          </a:stretch>
        </p:blipFill>
        <p:spPr>
          <a:xfrm>
            <a:off x="5126425" y="3607398"/>
            <a:ext cx="1951925" cy="1302525"/>
          </a:xfrm>
          <a:prstGeom prst="rect">
            <a:avLst/>
          </a:prstGeom>
          <a:noFill/>
          <a:ln>
            <a:noFill/>
          </a:ln>
        </p:spPr>
      </p:pic>
      <p:pic>
        <p:nvPicPr>
          <p:cNvPr id="153" name="Google Shape;153;p26"/>
          <p:cNvPicPr preferRelativeResize="0"/>
          <p:nvPr/>
        </p:nvPicPr>
        <p:blipFill>
          <a:blip r:embed="rId4">
            <a:alphaModFix/>
          </a:blip>
          <a:stretch>
            <a:fillRect/>
          </a:stretch>
        </p:blipFill>
        <p:spPr>
          <a:xfrm>
            <a:off x="7078358" y="3607400"/>
            <a:ext cx="1883867" cy="1302525"/>
          </a:xfrm>
          <a:prstGeom prst="rect">
            <a:avLst/>
          </a:prstGeom>
          <a:noFill/>
          <a:ln>
            <a:noFill/>
          </a:ln>
        </p:spPr>
      </p:pic>
      <p:pic>
        <p:nvPicPr>
          <p:cNvPr id="154" name="Google Shape;154;p26"/>
          <p:cNvPicPr preferRelativeResize="0"/>
          <p:nvPr/>
        </p:nvPicPr>
        <p:blipFill>
          <a:blip r:embed="rId5">
            <a:alphaModFix/>
          </a:blip>
          <a:stretch>
            <a:fillRect/>
          </a:stretch>
        </p:blipFill>
        <p:spPr>
          <a:xfrm>
            <a:off x="1825175" y="3768113"/>
            <a:ext cx="2038350" cy="981075"/>
          </a:xfrm>
          <a:prstGeom prst="rect">
            <a:avLst/>
          </a:prstGeom>
          <a:noFill/>
          <a:ln>
            <a:noFill/>
          </a:ln>
        </p:spPr>
      </p:pic>
      <p:sp>
        <p:nvSpPr>
          <p:cNvPr id="155" name="Google Shape;155;p26"/>
          <p:cNvSpPr txBox="1"/>
          <p:nvPr/>
        </p:nvSpPr>
        <p:spPr>
          <a:xfrm>
            <a:off x="928225" y="4700500"/>
            <a:ext cx="4198200" cy="3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00"/>
                </a:solidFill>
                <a:latin typeface="Roboto"/>
                <a:ea typeface="Roboto"/>
                <a:cs typeface="Roboto"/>
                <a:sym typeface="Roboto"/>
              </a:rPr>
              <a:t>Image credits:https://press.liacs.nl/mirflickr/</a:t>
            </a:r>
            <a:endParaRPr>
              <a:solidFill>
                <a:srgbClr val="FFFF00"/>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MIR-FLICKR 25k</a:t>
            </a:r>
            <a:endParaRPr/>
          </a:p>
        </p:txBody>
      </p:sp>
      <p:sp>
        <p:nvSpPr>
          <p:cNvPr id="161" name="Google Shape;161;p27"/>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2" name="Google Shape;162;p27"/>
          <p:cNvPicPr preferRelativeResize="0"/>
          <p:nvPr/>
        </p:nvPicPr>
        <p:blipFill>
          <a:blip r:embed="rId3">
            <a:alphaModFix/>
          </a:blip>
          <a:stretch>
            <a:fillRect/>
          </a:stretch>
        </p:blipFill>
        <p:spPr>
          <a:xfrm>
            <a:off x="4434776" y="48900"/>
            <a:ext cx="4796876" cy="3236349"/>
          </a:xfrm>
          <a:prstGeom prst="rect">
            <a:avLst/>
          </a:prstGeom>
          <a:noFill/>
          <a:ln>
            <a:noFill/>
          </a:ln>
        </p:spPr>
      </p:pic>
      <p:pic>
        <p:nvPicPr>
          <p:cNvPr id="163" name="Google Shape;163;p27"/>
          <p:cNvPicPr preferRelativeResize="0"/>
          <p:nvPr/>
        </p:nvPicPr>
        <p:blipFill>
          <a:blip r:embed="rId4">
            <a:alphaModFix/>
          </a:blip>
          <a:stretch>
            <a:fillRect/>
          </a:stretch>
        </p:blipFill>
        <p:spPr>
          <a:xfrm>
            <a:off x="302000" y="3499550"/>
            <a:ext cx="5718321" cy="1643950"/>
          </a:xfrm>
          <a:prstGeom prst="rect">
            <a:avLst/>
          </a:prstGeom>
          <a:noFill/>
          <a:ln>
            <a:noFill/>
          </a:ln>
        </p:spPr>
      </p:pic>
      <p:sp>
        <p:nvSpPr>
          <p:cNvPr id="164" name="Google Shape;164;p27"/>
          <p:cNvSpPr txBox="1"/>
          <p:nvPr/>
        </p:nvSpPr>
        <p:spPr>
          <a:xfrm>
            <a:off x="1793325" y="3168400"/>
            <a:ext cx="25524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00"/>
                </a:solidFill>
                <a:latin typeface="Roboto"/>
                <a:ea typeface="Roboto"/>
                <a:cs typeface="Roboto"/>
                <a:sym typeface="Roboto"/>
              </a:rPr>
              <a:t>Annotations for tag “Lake”</a:t>
            </a:r>
            <a:endParaRPr>
              <a:solidFill>
                <a:srgbClr val="FFFF00"/>
              </a:solidFill>
              <a:latin typeface="Roboto"/>
              <a:ea typeface="Roboto"/>
              <a:cs typeface="Roboto"/>
              <a:sym typeface="Roboto"/>
            </a:endParaRPr>
          </a:p>
        </p:txBody>
      </p:sp>
      <p:sp>
        <p:nvSpPr>
          <p:cNvPr id="165" name="Google Shape;165;p27"/>
          <p:cNvSpPr txBox="1"/>
          <p:nvPr/>
        </p:nvSpPr>
        <p:spPr>
          <a:xfrm>
            <a:off x="7094225" y="3217075"/>
            <a:ext cx="1431900" cy="3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00"/>
                </a:solidFill>
                <a:latin typeface="Roboto"/>
                <a:ea typeface="Roboto"/>
                <a:cs typeface="Roboto"/>
                <a:sym typeface="Roboto"/>
              </a:rPr>
              <a:t>Images</a:t>
            </a:r>
            <a:endParaRPr>
              <a:solidFill>
                <a:srgbClr val="FFFF00"/>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Unimodal  cGAN- Implementation Details</a:t>
            </a:r>
            <a:endParaRPr/>
          </a:p>
        </p:txBody>
      </p:sp>
      <p:sp>
        <p:nvSpPr>
          <p:cNvPr id="171" name="Google Shape;171;p28"/>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 was done in keras. Two different models were implemented. First was the closest model to the model described in the paper. The second model is an improvement over the model, which was done to get better results.(First model was implemented in 2014 so many improvements could be made to increase convergence speed and computational costs).</a:t>
            </a:r>
            <a:endParaRPr/>
          </a:p>
          <a:p>
            <a:pPr indent="0" lvl="0" marL="0" rtl="0" algn="l">
              <a:spcBef>
                <a:spcPts val="1600"/>
              </a:spcBef>
              <a:spcAft>
                <a:spcPts val="0"/>
              </a:spcAft>
              <a:buNone/>
            </a:pPr>
            <a:r>
              <a:rPr lang="en"/>
              <a:t>First model: Architecture was as described in the paper. </a:t>
            </a:r>
            <a:endParaRPr/>
          </a:p>
          <a:p>
            <a:pPr indent="0" lvl="0" marL="0" rtl="0" algn="l">
              <a:spcBef>
                <a:spcPts val="1600"/>
              </a:spcBef>
              <a:spcAft>
                <a:spcPts val="0"/>
              </a:spcAft>
              <a:buNone/>
            </a:pPr>
            <a:r>
              <a:rPr lang="en"/>
              <a:t>Second model: Architecture has an extra hidden layer and uses Adam optimizer(not SGD).</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Pseudo code: Model 1</a:t>
            </a:r>
            <a:endParaRPr/>
          </a:p>
        </p:txBody>
      </p:sp>
      <p:sp>
        <p:nvSpPr>
          <p:cNvPr id="177" name="Google Shape;177;p29"/>
          <p:cNvSpPr txBox="1"/>
          <p:nvPr>
            <p:ph idx="1" type="body"/>
          </p:nvPr>
        </p:nvSpPr>
        <p:spPr>
          <a:xfrm>
            <a:off x="173600" y="1274525"/>
            <a:ext cx="4475400" cy="3917700"/>
          </a:xfrm>
          <a:prstGeom prst="rect">
            <a:avLst/>
          </a:prstGeom>
        </p:spPr>
        <p:txBody>
          <a:bodyPr anchorCtr="0" anchor="t" bIns="91425" lIns="91425" spcFirstLastPara="1" rIns="91425" wrap="square" tIns="91425">
            <a:noAutofit/>
          </a:bodyPr>
          <a:lstStyle/>
          <a:p>
            <a:pPr indent="0" lvl="0" marL="0" rtl="0" algn="l">
              <a:lnSpc>
                <a:spcPct val="50000"/>
              </a:lnSpc>
              <a:spcBef>
                <a:spcPts val="0"/>
              </a:spcBef>
              <a:spcAft>
                <a:spcPts val="0"/>
              </a:spcAft>
              <a:buNone/>
            </a:pPr>
            <a:r>
              <a:rPr lang="en" sz="1000"/>
              <a:t>def buildGen():</a:t>
            </a:r>
            <a:endParaRPr sz="1000"/>
          </a:p>
          <a:p>
            <a:pPr indent="0" lvl="0" marL="0" rtl="0" algn="l">
              <a:lnSpc>
                <a:spcPct val="50000"/>
              </a:lnSpc>
              <a:spcBef>
                <a:spcPts val="1600"/>
              </a:spcBef>
              <a:spcAft>
                <a:spcPts val="0"/>
              </a:spcAft>
              <a:buNone/>
            </a:pPr>
            <a:r>
              <a:rPr lang="en" sz="1000"/>
              <a:t>  </a:t>
            </a:r>
            <a:r>
              <a:rPr lang="en" sz="1000"/>
              <a:t>noise_input</a:t>
            </a:r>
            <a:r>
              <a:rPr lang="en" sz="1000"/>
              <a:t> = Input(shape=(latentVectorSize,))</a:t>
            </a:r>
            <a:endParaRPr sz="1000"/>
          </a:p>
          <a:p>
            <a:pPr indent="0" lvl="0" marL="0" rtl="0" algn="l">
              <a:lnSpc>
                <a:spcPct val="50000"/>
              </a:lnSpc>
              <a:spcBef>
                <a:spcPts val="1600"/>
              </a:spcBef>
              <a:spcAft>
                <a:spcPts val="0"/>
              </a:spcAft>
              <a:buNone/>
            </a:pPr>
            <a:r>
              <a:rPr lang="en" sz="1000"/>
              <a:t>  noise_dense = Dense(200,LeakyReLU,Dropout=0.5)(noise_input)</a:t>
            </a:r>
            <a:endParaRPr sz="1000"/>
          </a:p>
          <a:p>
            <a:pPr indent="0" lvl="0" marL="0" rtl="0" algn="l">
              <a:lnSpc>
                <a:spcPct val="50000"/>
              </a:lnSpc>
              <a:spcBef>
                <a:spcPts val="1600"/>
              </a:spcBef>
              <a:spcAft>
                <a:spcPts val="0"/>
              </a:spcAft>
              <a:buNone/>
            </a:pPr>
            <a:r>
              <a:rPr lang="en" sz="1000"/>
              <a:t> </a:t>
            </a:r>
            <a:endParaRPr sz="1000"/>
          </a:p>
          <a:p>
            <a:pPr indent="0" lvl="0" marL="0" rtl="0" algn="l">
              <a:lnSpc>
                <a:spcPct val="50000"/>
              </a:lnSpc>
              <a:spcBef>
                <a:spcPts val="1600"/>
              </a:spcBef>
              <a:spcAft>
                <a:spcPts val="0"/>
              </a:spcAft>
              <a:buNone/>
            </a:pPr>
            <a:r>
              <a:rPr lang="en" sz="1000"/>
              <a:t> </a:t>
            </a:r>
            <a:r>
              <a:rPr lang="en" sz="1000"/>
              <a:t>label_input</a:t>
            </a:r>
            <a:r>
              <a:rPr lang="en" sz="1000"/>
              <a:t> = Input(shape = (1,))</a:t>
            </a:r>
            <a:endParaRPr sz="1000"/>
          </a:p>
          <a:p>
            <a:pPr indent="0" lvl="0" marL="0" rtl="0" algn="l">
              <a:lnSpc>
                <a:spcPct val="50000"/>
              </a:lnSpc>
              <a:spcBef>
                <a:spcPts val="1600"/>
              </a:spcBef>
              <a:spcAft>
                <a:spcPts val="0"/>
              </a:spcAft>
              <a:buNone/>
            </a:pPr>
            <a:r>
              <a:rPr lang="en" sz="1000"/>
              <a:t> label_onehot = OneHotEncode()(label_input)</a:t>
            </a:r>
            <a:endParaRPr sz="1000"/>
          </a:p>
          <a:p>
            <a:pPr indent="0" lvl="0" marL="0" rtl="0" algn="l">
              <a:lnSpc>
                <a:spcPct val="50000"/>
              </a:lnSpc>
              <a:spcBef>
                <a:spcPts val="1600"/>
              </a:spcBef>
              <a:spcAft>
                <a:spcPts val="0"/>
              </a:spcAft>
              <a:buNone/>
            </a:pPr>
            <a:r>
              <a:rPr lang="en" sz="1000"/>
              <a:t> label_dense = Dense(1000,LeakyReLU,Dropout=0.5)(label_onehot)</a:t>
            </a:r>
            <a:endParaRPr sz="1000"/>
          </a:p>
          <a:p>
            <a:pPr indent="0" lvl="0" marL="0" rtl="0" algn="l">
              <a:lnSpc>
                <a:spcPct val="50000"/>
              </a:lnSpc>
              <a:spcBef>
                <a:spcPts val="1600"/>
              </a:spcBef>
              <a:spcAft>
                <a:spcPts val="0"/>
              </a:spcAft>
              <a:buNone/>
            </a:pPr>
            <a:r>
              <a:t/>
            </a:r>
            <a:endParaRPr sz="1000"/>
          </a:p>
          <a:p>
            <a:pPr indent="0" lvl="0" marL="0" rtl="0" algn="l">
              <a:lnSpc>
                <a:spcPct val="50000"/>
              </a:lnSpc>
              <a:spcBef>
                <a:spcPts val="1600"/>
              </a:spcBef>
              <a:spcAft>
                <a:spcPts val="0"/>
              </a:spcAft>
              <a:buNone/>
            </a:pPr>
            <a:r>
              <a:rPr lang="en" sz="1000"/>
              <a:t> </a:t>
            </a:r>
            <a:r>
              <a:rPr lang="en" sz="1000"/>
              <a:t>mergeLayer = contatenate([noise_dense,label_dense])</a:t>
            </a:r>
            <a:endParaRPr sz="1000"/>
          </a:p>
          <a:p>
            <a:pPr indent="0" lvl="0" marL="0" rtl="0" algn="l">
              <a:lnSpc>
                <a:spcPct val="50000"/>
              </a:lnSpc>
              <a:spcBef>
                <a:spcPts val="1600"/>
              </a:spcBef>
              <a:spcAft>
                <a:spcPts val="0"/>
              </a:spcAft>
              <a:buNone/>
            </a:pPr>
            <a:r>
              <a:rPr lang="en" sz="1000"/>
              <a:t> merge_dense = Dense(1200,LeakyReLU,Dropout=0.5)(mergeLayer)</a:t>
            </a:r>
            <a:endParaRPr sz="1000"/>
          </a:p>
          <a:p>
            <a:pPr indent="0" lvl="0" marL="0" rtl="0" algn="l">
              <a:lnSpc>
                <a:spcPct val="50000"/>
              </a:lnSpc>
              <a:spcBef>
                <a:spcPts val="1600"/>
              </a:spcBef>
              <a:spcAft>
                <a:spcPts val="0"/>
              </a:spcAft>
              <a:buNone/>
            </a:pPr>
            <a:r>
              <a:rPr lang="en" sz="1000"/>
              <a:t> finalLayer = Dense(784,Sigmoid)(merge_dense)</a:t>
            </a:r>
            <a:endParaRPr sz="1000"/>
          </a:p>
          <a:p>
            <a:pPr indent="0" lvl="0" marL="0" rtl="0" algn="l">
              <a:lnSpc>
                <a:spcPct val="50000"/>
              </a:lnSpc>
              <a:spcBef>
                <a:spcPts val="1600"/>
              </a:spcBef>
              <a:spcAft>
                <a:spcPts val="0"/>
              </a:spcAft>
              <a:buNone/>
            </a:pPr>
            <a:r>
              <a:rPr lang="en" sz="1000"/>
              <a:t> finalLayerOutput = Reshape(shape=(28,28,1))(finalLayer)</a:t>
            </a:r>
            <a:endParaRPr sz="1000"/>
          </a:p>
          <a:p>
            <a:pPr indent="0" lvl="0" marL="0" rtl="0" algn="l">
              <a:lnSpc>
                <a:spcPct val="50000"/>
              </a:lnSpc>
              <a:spcBef>
                <a:spcPts val="1600"/>
              </a:spcBef>
              <a:spcAft>
                <a:spcPts val="0"/>
              </a:spcAft>
              <a:buNone/>
            </a:pPr>
            <a:r>
              <a:t/>
            </a:r>
            <a:endParaRPr sz="1000"/>
          </a:p>
          <a:p>
            <a:pPr indent="0" lvl="0" marL="0" rtl="0" algn="l">
              <a:lnSpc>
                <a:spcPct val="50000"/>
              </a:lnSpc>
              <a:spcBef>
                <a:spcPts val="1600"/>
              </a:spcBef>
              <a:spcAft>
                <a:spcPts val="0"/>
              </a:spcAft>
              <a:buNone/>
            </a:pPr>
            <a:r>
              <a:rPr lang="en" sz="1000"/>
              <a:t>return Model(inputs=[noise_input,label_input],output=finalLayerOutput)</a:t>
            </a:r>
            <a:endParaRPr sz="1000"/>
          </a:p>
          <a:p>
            <a:pPr indent="0" lvl="0" marL="0" rtl="0" algn="l">
              <a:lnSpc>
                <a:spcPct val="50000"/>
              </a:lnSpc>
              <a:spcBef>
                <a:spcPts val="1600"/>
              </a:spcBef>
              <a:spcAft>
                <a:spcPts val="0"/>
              </a:spcAft>
              <a:buNone/>
            </a:pPr>
            <a:r>
              <a:t/>
            </a:r>
            <a:endParaRPr sz="1000"/>
          </a:p>
          <a:p>
            <a:pPr indent="0" lvl="0" marL="0" rtl="0" algn="l">
              <a:lnSpc>
                <a:spcPct val="50000"/>
              </a:lnSpc>
              <a:spcBef>
                <a:spcPts val="1600"/>
              </a:spcBef>
              <a:spcAft>
                <a:spcPts val="0"/>
              </a:spcAft>
              <a:buNone/>
            </a:pPr>
            <a:r>
              <a:t/>
            </a:r>
            <a:endParaRPr sz="1000"/>
          </a:p>
          <a:p>
            <a:pPr indent="0" lvl="0" marL="0" rtl="0" algn="l">
              <a:lnSpc>
                <a:spcPct val="50000"/>
              </a:lnSpc>
              <a:spcBef>
                <a:spcPts val="1600"/>
              </a:spcBef>
              <a:spcAft>
                <a:spcPts val="1600"/>
              </a:spcAft>
              <a:buNone/>
            </a:pPr>
            <a:r>
              <a:rPr lang="en"/>
              <a:t>	</a:t>
            </a:r>
            <a:endParaRPr/>
          </a:p>
        </p:txBody>
      </p:sp>
      <p:sp>
        <p:nvSpPr>
          <p:cNvPr id="178" name="Google Shape;178;p29"/>
          <p:cNvSpPr txBox="1"/>
          <p:nvPr>
            <p:ph idx="1" type="body"/>
          </p:nvPr>
        </p:nvSpPr>
        <p:spPr>
          <a:xfrm>
            <a:off x="4572000" y="1274525"/>
            <a:ext cx="4373100" cy="3917700"/>
          </a:xfrm>
          <a:prstGeom prst="rect">
            <a:avLst/>
          </a:prstGeom>
        </p:spPr>
        <p:txBody>
          <a:bodyPr anchorCtr="0" anchor="t" bIns="91425" lIns="91425" spcFirstLastPara="1" rIns="91425" wrap="square" tIns="91425">
            <a:noAutofit/>
          </a:bodyPr>
          <a:lstStyle/>
          <a:p>
            <a:pPr indent="0" lvl="0" marL="0" rtl="0" algn="l">
              <a:lnSpc>
                <a:spcPct val="50000"/>
              </a:lnSpc>
              <a:spcBef>
                <a:spcPts val="0"/>
              </a:spcBef>
              <a:spcAft>
                <a:spcPts val="0"/>
              </a:spcAft>
              <a:buNone/>
            </a:pPr>
            <a:r>
              <a:rPr lang="en" sz="1000"/>
              <a:t>def buildDisc():</a:t>
            </a:r>
            <a:endParaRPr sz="1000"/>
          </a:p>
          <a:p>
            <a:pPr indent="0" lvl="0" marL="0" rtl="0" algn="l">
              <a:lnSpc>
                <a:spcPct val="50000"/>
              </a:lnSpc>
              <a:spcBef>
                <a:spcPts val="1600"/>
              </a:spcBef>
              <a:spcAft>
                <a:spcPts val="0"/>
              </a:spcAft>
              <a:buNone/>
            </a:pPr>
            <a:r>
              <a:rPr lang="en" sz="1000"/>
              <a:t>  img_input = Input(shape=(28,28,1))</a:t>
            </a:r>
            <a:endParaRPr sz="1000"/>
          </a:p>
          <a:p>
            <a:pPr indent="0" lvl="0" marL="0" rtl="0" algn="l">
              <a:lnSpc>
                <a:spcPct val="50000"/>
              </a:lnSpc>
              <a:spcBef>
                <a:spcPts val="1600"/>
              </a:spcBef>
              <a:spcAft>
                <a:spcPts val="0"/>
              </a:spcAft>
              <a:buNone/>
            </a:pPr>
            <a:r>
              <a:rPr lang="en" sz="1000"/>
              <a:t>  img_input_flatten = Flatten()(img_input)</a:t>
            </a:r>
            <a:endParaRPr sz="1000"/>
          </a:p>
          <a:p>
            <a:pPr indent="0" lvl="0" marL="0" rtl="0" algn="l">
              <a:lnSpc>
                <a:spcPct val="50000"/>
              </a:lnSpc>
              <a:spcBef>
                <a:spcPts val="1600"/>
              </a:spcBef>
              <a:spcAft>
                <a:spcPts val="0"/>
              </a:spcAft>
              <a:buNone/>
            </a:pPr>
            <a:r>
              <a:rPr lang="en" sz="1000"/>
              <a:t>  Img_dense = Dense(240,LeakyReLU,Dropout=0.5)(img_input_flatten)</a:t>
            </a:r>
            <a:endParaRPr sz="1000"/>
          </a:p>
          <a:p>
            <a:pPr indent="0" lvl="0" marL="0" rtl="0" algn="l">
              <a:lnSpc>
                <a:spcPct val="50000"/>
              </a:lnSpc>
              <a:spcBef>
                <a:spcPts val="1600"/>
              </a:spcBef>
              <a:spcAft>
                <a:spcPts val="0"/>
              </a:spcAft>
              <a:buNone/>
            </a:pPr>
            <a:r>
              <a:rPr lang="en" sz="1000"/>
              <a:t>  </a:t>
            </a:r>
            <a:endParaRPr sz="1000"/>
          </a:p>
          <a:p>
            <a:pPr indent="0" lvl="0" marL="0" rtl="0" algn="l">
              <a:lnSpc>
                <a:spcPct val="50000"/>
              </a:lnSpc>
              <a:spcBef>
                <a:spcPts val="1600"/>
              </a:spcBef>
              <a:spcAft>
                <a:spcPts val="0"/>
              </a:spcAft>
              <a:buNone/>
            </a:pPr>
            <a:r>
              <a:rPr lang="en" sz="1000"/>
              <a:t>  label_input = Input(shape = (1,))</a:t>
            </a:r>
            <a:endParaRPr sz="1000"/>
          </a:p>
          <a:p>
            <a:pPr indent="0" lvl="0" marL="0" rtl="0" algn="l">
              <a:lnSpc>
                <a:spcPct val="50000"/>
              </a:lnSpc>
              <a:spcBef>
                <a:spcPts val="1600"/>
              </a:spcBef>
              <a:spcAft>
                <a:spcPts val="0"/>
              </a:spcAft>
              <a:buNone/>
            </a:pPr>
            <a:r>
              <a:rPr lang="en" sz="1000"/>
              <a:t>  label_onehot = OneHotEncode()(label_input)</a:t>
            </a:r>
            <a:endParaRPr sz="1000"/>
          </a:p>
          <a:p>
            <a:pPr indent="0" lvl="0" marL="0" rtl="0" algn="l">
              <a:lnSpc>
                <a:spcPct val="50000"/>
              </a:lnSpc>
              <a:spcBef>
                <a:spcPts val="1600"/>
              </a:spcBef>
              <a:spcAft>
                <a:spcPts val="0"/>
              </a:spcAft>
              <a:buNone/>
            </a:pPr>
            <a:r>
              <a:rPr lang="en" sz="1000"/>
              <a:t>  label_dense = Dense(1000,LeakyReLU,Dropout=0.5)(label_onehot)</a:t>
            </a:r>
            <a:endParaRPr sz="1000"/>
          </a:p>
          <a:p>
            <a:pPr indent="0" lvl="0" marL="0" rtl="0" algn="l">
              <a:lnSpc>
                <a:spcPct val="50000"/>
              </a:lnSpc>
              <a:spcBef>
                <a:spcPts val="1600"/>
              </a:spcBef>
              <a:spcAft>
                <a:spcPts val="0"/>
              </a:spcAft>
              <a:buNone/>
            </a:pPr>
            <a:r>
              <a:t/>
            </a:r>
            <a:endParaRPr sz="1000"/>
          </a:p>
          <a:p>
            <a:pPr indent="0" lvl="0" marL="0" rtl="0" algn="l">
              <a:lnSpc>
                <a:spcPct val="50000"/>
              </a:lnSpc>
              <a:spcBef>
                <a:spcPts val="1600"/>
              </a:spcBef>
              <a:spcAft>
                <a:spcPts val="0"/>
              </a:spcAft>
              <a:buNone/>
            </a:pPr>
            <a:r>
              <a:rPr lang="en" sz="1000"/>
              <a:t>  mergeLayer = concatenate([img_input,label_input])</a:t>
            </a:r>
            <a:endParaRPr sz="1000"/>
          </a:p>
          <a:p>
            <a:pPr indent="0" lvl="0" marL="0" rtl="0" algn="l">
              <a:lnSpc>
                <a:spcPct val="50000"/>
              </a:lnSpc>
              <a:spcBef>
                <a:spcPts val="1600"/>
              </a:spcBef>
              <a:spcAft>
                <a:spcPts val="0"/>
              </a:spcAft>
              <a:buNone/>
            </a:pPr>
            <a:r>
              <a:rPr lang="en" sz="1000"/>
              <a:t>  merge_dense = Dense(240,LeakyReLU,Dropout=0.5)(mergeLayer)</a:t>
            </a:r>
            <a:endParaRPr sz="1000"/>
          </a:p>
          <a:p>
            <a:pPr indent="0" lvl="0" marL="0" rtl="0" algn="l">
              <a:lnSpc>
                <a:spcPct val="50000"/>
              </a:lnSpc>
              <a:spcBef>
                <a:spcPts val="1600"/>
              </a:spcBef>
              <a:spcAft>
                <a:spcPts val="0"/>
              </a:spcAft>
              <a:buNone/>
            </a:pPr>
            <a:r>
              <a:rPr lang="en" sz="1000"/>
              <a:t>  finalLayerOutput = Dense(1,Sigmoid)(merge_dense)</a:t>
            </a:r>
            <a:endParaRPr sz="1000"/>
          </a:p>
          <a:p>
            <a:pPr indent="0" lvl="0" marL="0" rtl="0" algn="l">
              <a:lnSpc>
                <a:spcPct val="50000"/>
              </a:lnSpc>
              <a:spcBef>
                <a:spcPts val="1600"/>
              </a:spcBef>
              <a:spcAft>
                <a:spcPts val="0"/>
              </a:spcAft>
              <a:buNone/>
            </a:pPr>
            <a:r>
              <a:rPr lang="en" sz="1000"/>
              <a:t>  </a:t>
            </a:r>
            <a:endParaRPr sz="1000"/>
          </a:p>
          <a:p>
            <a:pPr indent="0" lvl="0" marL="0" rtl="0" algn="l">
              <a:lnSpc>
                <a:spcPct val="50000"/>
              </a:lnSpc>
              <a:spcBef>
                <a:spcPts val="1600"/>
              </a:spcBef>
              <a:spcAft>
                <a:spcPts val="0"/>
              </a:spcAft>
              <a:buNone/>
            </a:pPr>
            <a:r>
              <a:rPr lang="en" sz="1000"/>
              <a:t>  return Model(inputs=[img_input,label_input],output=finalLayerOutput)</a:t>
            </a:r>
            <a:endParaRPr sz="1000"/>
          </a:p>
          <a:p>
            <a:pPr indent="457200" lvl="0" marL="0" rtl="0" algn="l">
              <a:spcBef>
                <a:spcPts val="1600"/>
              </a:spcBef>
              <a:spcAft>
                <a:spcPts val="1600"/>
              </a:spcAft>
              <a:buNone/>
            </a:pPr>
            <a:r>
              <a:rPr lang="en"/>
              <a:t>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Pseudo code :Model 2</a:t>
            </a:r>
            <a:endParaRPr/>
          </a:p>
        </p:txBody>
      </p:sp>
      <p:sp>
        <p:nvSpPr>
          <p:cNvPr id="184" name="Google Shape;184;p30"/>
          <p:cNvSpPr txBox="1"/>
          <p:nvPr>
            <p:ph idx="1" type="body"/>
          </p:nvPr>
        </p:nvSpPr>
        <p:spPr>
          <a:xfrm>
            <a:off x="387900" y="1225800"/>
            <a:ext cx="4475400" cy="3917700"/>
          </a:xfrm>
          <a:prstGeom prst="rect">
            <a:avLst/>
          </a:prstGeom>
        </p:spPr>
        <p:txBody>
          <a:bodyPr anchorCtr="0" anchor="t" bIns="91425" lIns="91425" spcFirstLastPara="1" rIns="91425" wrap="square" tIns="91425">
            <a:noAutofit/>
          </a:bodyPr>
          <a:lstStyle/>
          <a:p>
            <a:pPr indent="0" lvl="0" marL="0" rtl="0" algn="l">
              <a:lnSpc>
                <a:spcPct val="50000"/>
              </a:lnSpc>
              <a:spcBef>
                <a:spcPts val="0"/>
              </a:spcBef>
              <a:spcAft>
                <a:spcPts val="0"/>
              </a:spcAft>
              <a:buNone/>
            </a:pPr>
            <a:r>
              <a:rPr lang="en" sz="1000"/>
              <a:t>def buildGen():</a:t>
            </a:r>
            <a:endParaRPr sz="1000"/>
          </a:p>
          <a:p>
            <a:pPr indent="0" lvl="0" marL="0" rtl="0" algn="l">
              <a:lnSpc>
                <a:spcPct val="50000"/>
              </a:lnSpc>
              <a:spcBef>
                <a:spcPts val="1600"/>
              </a:spcBef>
              <a:spcAft>
                <a:spcPts val="0"/>
              </a:spcAft>
              <a:buNone/>
            </a:pPr>
            <a:r>
              <a:rPr lang="en" sz="1000"/>
              <a:t>  model=Sequential()</a:t>
            </a:r>
            <a:endParaRPr sz="1000"/>
          </a:p>
          <a:p>
            <a:pPr indent="0" lvl="0" marL="0" rtl="0" algn="l">
              <a:lnSpc>
                <a:spcPct val="50000"/>
              </a:lnSpc>
              <a:spcBef>
                <a:spcPts val="1600"/>
              </a:spcBef>
              <a:spcAft>
                <a:spcPts val="0"/>
              </a:spcAft>
              <a:buNone/>
            </a:pPr>
            <a:r>
              <a:rPr lang="en" sz="1000"/>
              <a:t>  AddLayer(Dense,LRelu, ,outputdim=256,,inputdim=latentVectorSize)</a:t>
            </a:r>
            <a:endParaRPr sz="1000"/>
          </a:p>
          <a:p>
            <a:pPr indent="0" lvl="0" marL="0" rtl="0" algn="l">
              <a:lnSpc>
                <a:spcPct val="50000"/>
              </a:lnSpc>
              <a:spcBef>
                <a:spcPts val="1600"/>
              </a:spcBef>
              <a:spcAft>
                <a:spcPts val="0"/>
              </a:spcAft>
              <a:buNone/>
            </a:pPr>
            <a:r>
              <a:rPr lang="en" sz="1000"/>
              <a:t>  BatchNorm()</a:t>
            </a:r>
            <a:endParaRPr sz="1000"/>
          </a:p>
          <a:p>
            <a:pPr indent="0" lvl="0" marL="0" rtl="0" algn="l">
              <a:lnSpc>
                <a:spcPct val="50000"/>
              </a:lnSpc>
              <a:spcBef>
                <a:spcPts val="1600"/>
              </a:spcBef>
              <a:spcAft>
                <a:spcPts val="0"/>
              </a:spcAft>
              <a:buNone/>
            </a:pPr>
            <a:r>
              <a:rPr lang="en" sz="1000"/>
              <a:t>  AddLayer(Dense,LRelu, outputdim=512)</a:t>
            </a:r>
            <a:endParaRPr sz="1000"/>
          </a:p>
          <a:p>
            <a:pPr indent="0" lvl="0" marL="0" rtl="0" algn="l">
              <a:lnSpc>
                <a:spcPct val="50000"/>
              </a:lnSpc>
              <a:spcBef>
                <a:spcPts val="1600"/>
              </a:spcBef>
              <a:spcAft>
                <a:spcPts val="0"/>
              </a:spcAft>
              <a:buNone/>
            </a:pPr>
            <a:r>
              <a:rPr lang="en" sz="1000"/>
              <a:t>  BatchNorm()</a:t>
            </a:r>
            <a:endParaRPr sz="1000"/>
          </a:p>
          <a:p>
            <a:pPr indent="0" lvl="0" marL="0" rtl="0" algn="l">
              <a:lnSpc>
                <a:spcPct val="50000"/>
              </a:lnSpc>
              <a:spcBef>
                <a:spcPts val="1600"/>
              </a:spcBef>
              <a:spcAft>
                <a:spcPts val="0"/>
              </a:spcAft>
              <a:buNone/>
            </a:pPr>
            <a:r>
              <a:rPr lang="en" sz="1000"/>
              <a:t>   Dropout(0.5)</a:t>
            </a:r>
            <a:endParaRPr sz="1000"/>
          </a:p>
          <a:p>
            <a:pPr indent="0" lvl="0" marL="0" rtl="0" algn="l">
              <a:lnSpc>
                <a:spcPct val="50000"/>
              </a:lnSpc>
              <a:spcBef>
                <a:spcPts val="1600"/>
              </a:spcBef>
              <a:spcAft>
                <a:spcPts val="0"/>
              </a:spcAft>
              <a:buNone/>
            </a:pPr>
            <a:r>
              <a:rPr lang="en" sz="1000"/>
              <a:t>  AddLayer(Dense,tanh)</a:t>
            </a:r>
            <a:endParaRPr sz="1000"/>
          </a:p>
          <a:p>
            <a:pPr indent="0" lvl="0" marL="0" rtl="0" algn="l">
              <a:lnSpc>
                <a:spcPct val="50000"/>
              </a:lnSpc>
              <a:spcBef>
                <a:spcPts val="1600"/>
              </a:spcBef>
              <a:spcAft>
                <a:spcPts val="0"/>
              </a:spcAft>
              <a:buNone/>
            </a:pPr>
            <a:r>
              <a:rPr lang="en" sz="1000"/>
              <a:t>  noise=Input(latentVectorSize)</a:t>
            </a:r>
            <a:endParaRPr sz="1000"/>
          </a:p>
          <a:p>
            <a:pPr indent="0" lvl="0" marL="0" rtl="0" algn="l">
              <a:lnSpc>
                <a:spcPct val="50000"/>
              </a:lnSpc>
              <a:spcBef>
                <a:spcPts val="1600"/>
              </a:spcBef>
              <a:spcAft>
                <a:spcPts val="0"/>
              </a:spcAft>
              <a:buNone/>
            </a:pPr>
            <a:r>
              <a:rPr lang="en" sz="1000"/>
              <a:t>label=Input(shape(10,))</a:t>
            </a:r>
            <a:endParaRPr sz="1000"/>
          </a:p>
          <a:p>
            <a:pPr indent="0" lvl="0" marL="0" rtl="0" algn="l">
              <a:lnSpc>
                <a:spcPct val="50000"/>
              </a:lnSpc>
              <a:spcBef>
                <a:spcPts val="1600"/>
              </a:spcBef>
              <a:spcAft>
                <a:spcPts val="0"/>
              </a:spcAft>
              <a:buNone/>
            </a:pPr>
            <a:r>
              <a:rPr lang="en" sz="1000"/>
              <a:t>label_embedding=ConvertOneHotVector(label)</a:t>
            </a:r>
            <a:endParaRPr sz="1000"/>
          </a:p>
          <a:p>
            <a:pPr indent="0" lvl="0" marL="0" rtl="0" algn="l">
              <a:lnSpc>
                <a:spcPct val="50000"/>
              </a:lnSpc>
              <a:spcBef>
                <a:spcPts val="1600"/>
              </a:spcBef>
              <a:spcAft>
                <a:spcPts val="0"/>
              </a:spcAft>
              <a:buNone/>
            </a:pPr>
            <a:r>
              <a:rPr lang="en" sz="1000"/>
              <a:t>input=multiply(label_embedding,noise)</a:t>
            </a:r>
            <a:endParaRPr sz="1000"/>
          </a:p>
          <a:p>
            <a:pPr indent="457200" lvl="0" marL="0" rtl="0" algn="l">
              <a:lnSpc>
                <a:spcPct val="50000"/>
              </a:lnSpc>
              <a:spcBef>
                <a:spcPts val="1600"/>
              </a:spcBef>
              <a:spcAft>
                <a:spcPts val="0"/>
              </a:spcAft>
              <a:buNone/>
            </a:pPr>
            <a:r>
              <a:t/>
            </a:r>
            <a:endParaRPr sz="1000"/>
          </a:p>
          <a:p>
            <a:pPr indent="0" lvl="0" marL="0" rtl="0" algn="l">
              <a:lnSpc>
                <a:spcPct val="50000"/>
              </a:lnSpc>
              <a:spcBef>
                <a:spcPts val="1600"/>
              </a:spcBef>
              <a:spcAft>
                <a:spcPts val="1600"/>
              </a:spcAft>
              <a:buNone/>
            </a:pPr>
            <a:r>
              <a:rPr lang="en"/>
              <a:t>	</a:t>
            </a:r>
            <a:endParaRPr/>
          </a:p>
        </p:txBody>
      </p:sp>
      <p:sp>
        <p:nvSpPr>
          <p:cNvPr id="185" name="Google Shape;185;p30"/>
          <p:cNvSpPr txBox="1"/>
          <p:nvPr>
            <p:ph idx="1" type="body"/>
          </p:nvPr>
        </p:nvSpPr>
        <p:spPr>
          <a:xfrm>
            <a:off x="4431025" y="1225800"/>
            <a:ext cx="4041600" cy="3917700"/>
          </a:xfrm>
          <a:prstGeom prst="rect">
            <a:avLst/>
          </a:prstGeom>
        </p:spPr>
        <p:txBody>
          <a:bodyPr anchorCtr="0" anchor="t" bIns="91425" lIns="91425" spcFirstLastPara="1" rIns="91425" wrap="square" tIns="91425">
            <a:noAutofit/>
          </a:bodyPr>
          <a:lstStyle/>
          <a:p>
            <a:pPr indent="0" lvl="0" marL="0" rtl="0" algn="l">
              <a:lnSpc>
                <a:spcPct val="50000"/>
              </a:lnSpc>
              <a:spcBef>
                <a:spcPts val="0"/>
              </a:spcBef>
              <a:spcAft>
                <a:spcPts val="0"/>
              </a:spcAft>
              <a:buNone/>
            </a:pPr>
            <a:r>
              <a:rPr lang="en" sz="1000"/>
              <a:t>def buildDisc():</a:t>
            </a:r>
            <a:endParaRPr sz="1000"/>
          </a:p>
          <a:p>
            <a:pPr indent="0" lvl="0" marL="0" rtl="0" algn="l">
              <a:lnSpc>
                <a:spcPct val="50000"/>
              </a:lnSpc>
              <a:spcBef>
                <a:spcPts val="1600"/>
              </a:spcBef>
              <a:spcAft>
                <a:spcPts val="0"/>
              </a:spcAft>
              <a:buNone/>
            </a:pPr>
            <a:r>
              <a:rPr lang="en" sz="1000"/>
              <a:t>  model=Sequential()</a:t>
            </a:r>
            <a:endParaRPr sz="1000"/>
          </a:p>
          <a:p>
            <a:pPr indent="0" lvl="0" marL="0" rtl="0" algn="l">
              <a:lnSpc>
                <a:spcPct val="50000"/>
              </a:lnSpc>
              <a:spcBef>
                <a:spcPts val="1600"/>
              </a:spcBef>
              <a:spcAft>
                <a:spcPts val="0"/>
              </a:spcAft>
              <a:buNone/>
            </a:pPr>
            <a:r>
              <a:rPr lang="en" sz="1000"/>
              <a:t>  AddLayer(Dense, LRelu, ,outputdim=512,inputdim=prod(imgshape))</a:t>
            </a:r>
            <a:endParaRPr sz="1000"/>
          </a:p>
          <a:p>
            <a:pPr indent="0" lvl="0" marL="0" rtl="0" algn="l">
              <a:lnSpc>
                <a:spcPct val="50000"/>
              </a:lnSpc>
              <a:spcBef>
                <a:spcPts val="1600"/>
              </a:spcBef>
              <a:spcAft>
                <a:spcPts val="0"/>
              </a:spcAft>
              <a:buNone/>
            </a:pPr>
            <a:r>
              <a:rPr lang="en" sz="1000"/>
              <a:t>  AddLayer(Dense, LRelu, outputdim=512)</a:t>
            </a:r>
            <a:endParaRPr sz="1000"/>
          </a:p>
          <a:p>
            <a:pPr indent="0" lvl="0" marL="0" rtl="0" algn="l">
              <a:lnSpc>
                <a:spcPct val="50000"/>
              </a:lnSpc>
              <a:spcBef>
                <a:spcPts val="1600"/>
              </a:spcBef>
              <a:spcAft>
                <a:spcPts val="0"/>
              </a:spcAft>
              <a:buNone/>
            </a:pPr>
            <a:r>
              <a:rPr lang="en" sz="1000"/>
              <a:t>  Dropout(0.5)</a:t>
            </a:r>
            <a:endParaRPr sz="1000"/>
          </a:p>
          <a:p>
            <a:pPr indent="0" lvl="0" marL="0" rtl="0" algn="l">
              <a:lnSpc>
                <a:spcPct val="50000"/>
              </a:lnSpc>
              <a:spcBef>
                <a:spcPts val="1600"/>
              </a:spcBef>
              <a:spcAft>
                <a:spcPts val="0"/>
              </a:spcAft>
              <a:buNone/>
            </a:pPr>
            <a:r>
              <a:rPr lang="en" sz="1000"/>
              <a:t>  AddLayer(Dense, sigmoid,outputdim=1)</a:t>
            </a:r>
            <a:endParaRPr sz="1000"/>
          </a:p>
          <a:p>
            <a:pPr indent="0" lvl="0" marL="0" rtl="0" algn="l">
              <a:lnSpc>
                <a:spcPct val="50000"/>
              </a:lnSpc>
              <a:spcBef>
                <a:spcPts val="1600"/>
              </a:spcBef>
              <a:spcAft>
                <a:spcPts val="0"/>
              </a:spcAft>
              <a:buNone/>
            </a:pPr>
            <a:r>
              <a:rPr lang="en" sz="1000"/>
              <a:t>  img=Input(img_shape)</a:t>
            </a:r>
            <a:endParaRPr sz="1000"/>
          </a:p>
          <a:p>
            <a:pPr indent="0" lvl="0" marL="0" rtl="0" algn="l">
              <a:lnSpc>
                <a:spcPct val="50000"/>
              </a:lnSpc>
              <a:spcBef>
                <a:spcPts val="1600"/>
              </a:spcBef>
              <a:spcAft>
                <a:spcPts val="0"/>
              </a:spcAft>
              <a:buNone/>
            </a:pPr>
            <a:r>
              <a:rPr lang="en" sz="1000"/>
              <a:t>  label=Input(shape(10,))</a:t>
            </a:r>
            <a:endParaRPr sz="1000"/>
          </a:p>
          <a:p>
            <a:pPr indent="0" lvl="0" marL="0" rtl="0" algn="l">
              <a:lnSpc>
                <a:spcPct val="50000"/>
              </a:lnSpc>
              <a:spcBef>
                <a:spcPts val="1600"/>
              </a:spcBef>
              <a:spcAft>
                <a:spcPts val="0"/>
              </a:spcAft>
              <a:buNone/>
            </a:pPr>
            <a:r>
              <a:rPr lang="en" sz="1000"/>
              <a:t>  label_embedding=ConvertOneHotVector(label)</a:t>
            </a:r>
            <a:endParaRPr sz="1000"/>
          </a:p>
          <a:p>
            <a:pPr indent="0" lvl="0" marL="0" rtl="0" algn="l">
              <a:lnSpc>
                <a:spcPct val="50000"/>
              </a:lnSpc>
              <a:spcBef>
                <a:spcPts val="1600"/>
              </a:spcBef>
              <a:spcAft>
                <a:spcPts val="0"/>
              </a:spcAft>
              <a:buNone/>
            </a:pPr>
            <a:r>
              <a:rPr lang="en" sz="1000"/>
              <a:t>  flat_img= Flatten()(img)</a:t>
            </a:r>
            <a:endParaRPr sz="1000"/>
          </a:p>
          <a:p>
            <a:pPr indent="0" lvl="0" marL="0" rtl="0" algn="l">
              <a:lnSpc>
                <a:spcPct val="50000"/>
              </a:lnSpc>
              <a:spcBef>
                <a:spcPts val="1600"/>
              </a:spcBef>
              <a:spcAft>
                <a:spcPts val="0"/>
              </a:spcAft>
              <a:buNone/>
            </a:pPr>
            <a:r>
              <a:rPr lang="en" sz="1000"/>
              <a:t>  model_input=multiply([flat_img,label_embedding])</a:t>
            </a:r>
            <a:endParaRPr sz="1000"/>
          </a:p>
          <a:p>
            <a:pPr indent="0" lvl="0" marL="0" rtl="0" algn="l">
              <a:lnSpc>
                <a:spcPct val="50000"/>
              </a:lnSpc>
              <a:spcBef>
                <a:spcPts val="1600"/>
              </a:spcBef>
              <a:spcAft>
                <a:spcPts val="0"/>
              </a:spcAft>
              <a:buNone/>
            </a:pPr>
            <a:r>
              <a:t/>
            </a:r>
            <a:endParaRPr sz="1000"/>
          </a:p>
          <a:p>
            <a:pPr indent="457200" lvl="0" marL="0" rtl="0" algn="l">
              <a:spcBef>
                <a:spcPts val="1600"/>
              </a:spcBef>
              <a:spcAft>
                <a:spcPts val="1600"/>
              </a:spcAft>
              <a:buNone/>
            </a:pPr>
            <a:r>
              <a:rPr lang="en"/>
              <a: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ph type="title"/>
          </p:nvPr>
        </p:nvSpPr>
        <p:spPr>
          <a:xfrm>
            <a:off x="2355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Pseudo code common(Combined Model)</a:t>
            </a:r>
            <a:endParaRPr/>
          </a:p>
        </p:txBody>
      </p:sp>
      <p:sp>
        <p:nvSpPr>
          <p:cNvPr id="191" name="Google Shape;191;p31"/>
          <p:cNvSpPr txBox="1"/>
          <p:nvPr>
            <p:ph idx="1" type="body"/>
          </p:nvPr>
        </p:nvSpPr>
        <p:spPr>
          <a:xfrm>
            <a:off x="387900" y="1489825"/>
            <a:ext cx="3490800" cy="3593400"/>
          </a:xfrm>
          <a:prstGeom prst="rect">
            <a:avLst/>
          </a:prstGeom>
        </p:spPr>
        <p:txBody>
          <a:bodyPr anchorCtr="0" anchor="t" bIns="91425" lIns="91425" spcFirstLastPara="1" rIns="91425" wrap="square" tIns="91425">
            <a:noAutofit/>
          </a:bodyPr>
          <a:lstStyle/>
          <a:p>
            <a:pPr indent="0" lvl="0" marL="0" rtl="0" algn="l">
              <a:lnSpc>
                <a:spcPct val="50000"/>
              </a:lnSpc>
              <a:spcBef>
                <a:spcPts val="0"/>
              </a:spcBef>
              <a:spcAft>
                <a:spcPts val="0"/>
              </a:spcAft>
              <a:buNone/>
            </a:pPr>
            <a:r>
              <a:rPr lang="en" sz="1000"/>
              <a:t>def Combined():</a:t>
            </a:r>
            <a:endParaRPr sz="1000"/>
          </a:p>
          <a:p>
            <a:pPr indent="0" lvl="0" marL="0" rtl="0" algn="l">
              <a:lnSpc>
                <a:spcPct val="50000"/>
              </a:lnSpc>
              <a:spcBef>
                <a:spcPts val="1600"/>
              </a:spcBef>
              <a:spcAft>
                <a:spcPts val="0"/>
              </a:spcAft>
              <a:buNone/>
            </a:pPr>
            <a:r>
              <a:rPr lang="en" sz="1000"/>
              <a:t>  optimizer=SGD()</a:t>
            </a:r>
            <a:endParaRPr sz="1000"/>
          </a:p>
          <a:p>
            <a:pPr indent="0" lvl="0" marL="0" rtl="0" algn="l">
              <a:lnSpc>
                <a:spcPct val="50000"/>
              </a:lnSpc>
              <a:spcBef>
                <a:spcPts val="1600"/>
              </a:spcBef>
              <a:spcAft>
                <a:spcPts val="0"/>
              </a:spcAft>
              <a:buNone/>
            </a:pPr>
            <a:r>
              <a:rPr lang="en" sz="1000"/>
              <a:t>  disc=buildDisc()</a:t>
            </a:r>
            <a:endParaRPr sz="1000"/>
          </a:p>
          <a:p>
            <a:pPr indent="0" lvl="0" marL="0" rtl="0" algn="l">
              <a:lnSpc>
                <a:spcPct val="50000"/>
              </a:lnSpc>
              <a:spcBef>
                <a:spcPts val="1600"/>
              </a:spcBef>
              <a:spcAft>
                <a:spcPts val="0"/>
              </a:spcAft>
              <a:buNone/>
            </a:pPr>
            <a:r>
              <a:rPr lang="en" sz="1000"/>
              <a:t>  gen=buildGen()</a:t>
            </a:r>
            <a:endParaRPr sz="1000"/>
          </a:p>
          <a:p>
            <a:pPr indent="0" lvl="0" marL="0" rtl="0" algn="l">
              <a:lnSpc>
                <a:spcPct val="50000"/>
              </a:lnSpc>
              <a:spcBef>
                <a:spcPts val="1600"/>
              </a:spcBef>
              <a:spcAft>
                <a:spcPts val="0"/>
              </a:spcAft>
              <a:buNone/>
            </a:pPr>
            <a:r>
              <a:rPr lang="en" sz="1000"/>
              <a:t>  img=gen(latentVec,condition)</a:t>
            </a:r>
            <a:endParaRPr sz="1000"/>
          </a:p>
          <a:p>
            <a:pPr indent="0" lvl="0" marL="0" rtl="0" algn="l">
              <a:lnSpc>
                <a:spcPct val="50000"/>
              </a:lnSpc>
              <a:spcBef>
                <a:spcPts val="1600"/>
              </a:spcBef>
              <a:spcAft>
                <a:spcPts val="0"/>
              </a:spcAft>
              <a:buNone/>
            </a:pPr>
            <a:r>
              <a:rPr lang="en" sz="1000"/>
              <a:t>  discriminator.trainable=False</a:t>
            </a:r>
            <a:endParaRPr sz="1000"/>
          </a:p>
          <a:p>
            <a:pPr indent="0" lvl="0" marL="0" rtl="0" algn="l">
              <a:lnSpc>
                <a:spcPct val="50000"/>
              </a:lnSpc>
              <a:spcBef>
                <a:spcPts val="1600"/>
              </a:spcBef>
              <a:spcAft>
                <a:spcPts val="0"/>
              </a:spcAft>
              <a:buNone/>
            </a:pPr>
            <a:r>
              <a:rPr lang="en" sz="1000"/>
              <a:t>  check=disc(img,condition)</a:t>
            </a:r>
            <a:endParaRPr sz="1000"/>
          </a:p>
          <a:p>
            <a:pPr indent="0" lvl="0" marL="0" rtl="0" algn="l">
              <a:lnSpc>
                <a:spcPct val="50000"/>
              </a:lnSpc>
              <a:spcBef>
                <a:spcPts val="1600"/>
              </a:spcBef>
              <a:spcAft>
                <a:spcPts val="0"/>
              </a:spcAft>
              <a:buNone/>
            </a:pPr>
            <a:r>
              <a:rPr lang="en" sz="1000"/>
              <a:t>  model.compile(loss=binarycrossentropy)</a:t>
            </a:r>
            <a:endParaRPr sz="1000"/>
          </a:p>
          <a:p>
            <a:pPr indent="0" lvl="0" marL="0" rtl="0" algn="l">
              <a:lnSpc>
                <a:spcPct val="50000"/>
              </a:lnSpc>
              <a:spcBef>
                <a:spcPts val="1600"/>
              </a:spcBef>
              <a:spcAft>
                <a:spcPts val="0"/>
              </a:spcAft>
              <a:buNone/>
            </a:pPr>
            <a:r>
              <a:t/>
            </a:r>
            <a:endParaRPr sz="1000"/>
          </a:p>
          <a:p>
            <a:pPr indent="0" lvl="0" marL="0" rtl="0" algn="l">
              <a:lnSpc>
                <a:spcPct val="50000"/>
              </a:lnSpc>
              <a:spcBef>
                <a:spcPts val="1600"/>
              </a:spcBef>
              <a:spcAft>
                <a:spcPts val="0"/>
              </a:spcAft>
              <a:buNone/>
            </a:pPr>
            <a:r>
              <a:rPr lang="en" sz="1000"/>
              <a:t>  </a:t>
            </a:r>
            <a:endParaRPr sz="1000"/>
          </a:p>
          <a:p>
            <a:pPr indent="0" lvl="0" marL="0" rtl="0" algn="l">
              <a:spcBef>
                <a:spcPts val="1600"/>
              </a:spcBef>
              <a:spcAft>
                <a:spcPts val="1600"/>
              </a:spcAft>
              <a:buNone/>
            </a:pPr>
            <a:r>
              <a:rPr lang="en"/>
              <a:t>  </a:t>
            </a:r>
            <a:endParaRPr/>
          </a:p>
        </p:txBody>
      </p:sp>
      <p:sp>
        <p:nvSpPr>
          <p:cNvPr id="192" name="Google Shape;192;p31"/>
          <p:cNvSpPr txBox="1"/>
          <p:nvPr/>
        </p:nvSpPr>
        <p:spPr>
          <a:xfrm>
            <a:off x="1855025" y="1288875"/>
            <a:ext cx="6938400" cy="8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93" name="Google Shape;193;p31"/>
          <p:cNvSpPr txBox="1"/>
          <p:nvPr/>
        </p:nvSpPr>
        <p:spPr>
          <a:xfrm>
            <a:off x="3228250" y="1397300"/>
            <a:ext cx="5745900" cy="3408900"/>
          </a:xfrm>
          <a:prstGeom prst="rect">
            <a:avLst/>
          </a:prstGeom>
          <a:noFill/>
          <a:ln>
            <a:noFill/>
          </a:ln>
        </p:spPr>
        <p:txBody>
          <a:bodyPr anchorCtr="0" anchor="t" bIns="91425" lIns="91425" spcFirstLastPara="1" rIns="91425" wrap="square" tIns="91425">
            <a:noAutofit/>
          </a:bodyPr>
          <a:lstStyle/>
          <a:p>
            <a:pPr indent="0" lvl="0" marL="0" rtl="0" algn="l">
              <a:lnSpc>
                <a:spcPct val="50000"/>
              </a:lnSpc>
              <a:spcBef>
                <a:spcPts val="0"/>
              </a:spcBef>
              <a:spcAft>
                <a:spcPts val="0"/>
              </a:spcAft>
              <a:buNone/>
            </a:pPr>
            <a:r>
              <a:rPr lang="en" sz="1000">
                <a:solidFill>
                  <a:schemeClr val="dk1"/>
                </a:solidFill>
                <a:latin typeface="Roboto"/>
                <a:ea typeface="Roboto"/>
                <a:cs typeface="Roboto"/>
                <a:sym typeface="Roboto"/>
              </a:rPr>
              <a:t>Other Functions:</a:t>
            </a:r>
            <a:endParaRPr sz="1000">
              <a:solidFill>
                <a:schemeClr val="dk1"/>
              </a:solidFill>
              <a:latin typeface="Roboto"/>
              <a:ea typeface="Roboto"/>
              <a:cs typeface="Roboto"/>
              <a:sym typeface="Roboto"/>
            </a:endParaRPr>
          </a:p>
          <a:p>
            <a:pPr indent="0" lvl="0" marL="0" rtl="0" algn="l">
              <a:lnSpc>
                <a:spcPct val="50000"/>
              </a:lnSpc>
              <a:spcBef>
                <a:spcPts val="1600"/>
              </a:spcBef>
              <a:spcAft>
                <a:spcPts val="0"/>
              </a:spcAft>
              <a:buNone/>
            </a:pPr>
            <a:r>
              <a:rPr lang="en" sz="1000">
                <a:solidFill>
                  <a:schemeClr val="dk1"/>
                </a:solidFill>
                <a:latin typeface="Roboto"/>
                <a:ea typeface="Roboto"/>
                <a:cs typeface="Roboto"/>
                <a:sym typeface="Roboto"/>
              </a:rPr>
              <a:t>  def train(epochs, batch_size,save_interval) # Used to train model for ”epochs” with batch_size </a:t>
            </a:r>
            <a:endParaRPr sz="1000">
              <a:solidFill>
                <a:schemeClr val="dk1"/>
              </a:solidFill>
              <a:latin typeface="Roboto"/>
              <a:ea typeface="Roboto"/>
              <a:cs typeface="Roboto"/>
              <a:sym typeface="Roboto"/>
            </a:endParaRPr>
          </a:p>
          <a:p>
            <a:pPr indent="0" lvl="0" marL="0" rtl="0" algn="l">
              <a:lnSpc>
                <a:spcPct val="50000"/>
              </a:lnSpc>
              <a:spcBef>
                <a:spcPts val="1600"/>
              </a:spcBef>
              <a:spcAft>
                <a:spcPts val="0"/>
              </a:spcAft>
              <a:buNone/>
            </a:pPr>
            <a:r>
              <a:rPr lang="en" sz="1000">
                <a:solidFill>
                  <a:schemeClr val="dk1"/>
                </a:solidFill>
                <a:latin typeface="Roboto"/>
                <a:ea typeface="Roboto"/>
                <a:cs typeface="Roboto"/>
                <a:sym typeface="Roboto"/>
              </a:rPr>
              <a:t>def save_model() ## Saves all 3 models in a folder named model</a:t>
            </a:r>
            <a:endParaRPr sz="1000">
              <a:solidFill>
                <a:schemeClr val="dk1"/>
              </a:solidFill>
              <a:latin typeface="Roboto"/>
              <a:ea typeface="Roboto"/>
              <a:cs typeface="Roboto"/>
              <a:sym typeface="Roboto"/>
            </a:endParaRPr>
          </a:p>
          <a:p>
            <a:pPr indent="0" lvl="0" marL="0" rtl="0" algn="l">
              <a:lnSpc>
                <a:spcPct val="50000"/>
              </a:lnSpc>
              <a:spcBef>
                <a:spcPts val="1600"/>
              </a:spcBef>
              <a:spcAft>
                <a:spcPts val="0"/>
              </a:spcAft>
              <a:buNone/>
            </a:pPr>
            <a:r>
              <a:rPr lang="en" sz="1000">
                <a:solidFill>
                  <a:schemeClr val="dk1"/>
                </a:solidFill>
                <a:latin typeface="Roboto"/>
                <a:ea typeface="Roboto"/>
                <a:cs typeface="Roboto"/>
                <a:sym typeface="Roboto"/>
              </a:rPr>
              <a:t>Def loss_plot():  #Plots the loss curves for generator and discriminator</a:t>
            </a:r>
            <a:endParaRPr sz="1000">
              <a:solidFill>
                <a:schemeClr val="dk1"/>
              </a:solidFill>
              <a:latin typeface="Roboto"/>
              <a:ea typeface="Roboto"/>
              <a:cs typeface="Roboto"/>
              <a:sym typeface="Roboto"/>
            </a:endParaRPr>
          </a:p>
          <a:p>
            <a:pPr indent="0" lvl="0" marL="0" rtl="0" algn="l">
              <a:lnSpc>
                <a:spcPct val="50000"/>
              </a:lnSpc>
              <a:spcBef>
                <a:spcPts val="1600"/>
              </a:spcBef>
              <a:spcAft>
                <a:spcPts val="0"/>
              </a:spcAft>
              <a:buNone/>
            </a:pPr>
            <a:r>
              <a:rPr lang="en" sz="1000">
                <a:solidFill>
                  <a:schemeClr val="dk1"/>
                </a:solidFill>
                <a:latin typeface="Roboto"/>
                <a:ea typeface="Roboto"/>
                <a:cs typeface="Roboto"/>
                <a:sym typeface="Roboto"/>
              </a:rPr>
              <a:t>Def save_imgs(epoch): # Saves all the images after </a:t>
            </a:r>
            <a:r>
              <a:rPr i="1" lang="en" sz="1000">
                <a:solidFill>
                  <a:schemeClr val="dk1"/>
                </a:solidFill>
                <a:latin typeface="Roboto"/>
                <a:ea typeface="Roboto"/>
                <a:cs typeface="Roboto"/>
                <a:sym typeface="Roboto"/>
              </a:rPr>
              <a:t>epoch</a:t>
            </a:r>
            <a:r>
              <a:rPr lang="en" sz="1000">
                <a:solidFill>
                  <a:schemeClr val="dk1"/>
                </a:solidFill>
                <a:latin typeface="Roboto"/>
                <a:ea typeface="Roboto"/>
                <a:cs typeface="Roboto"/>
                <a:sym typeface="Roboto"/>
              </a:rPr>
              <a:t> epochs</a:t>
            </a:r>
            <a:endParaRPr sz="1000">
              <a:solidFill>
                <a:schemeClr val="dk1"/>
              </a:solidFill>
              <a:latin typeface="Roboto"/>
              <a:ea typeface="Roboto"/>
              <a:cs typeface="Roboto"/>
              <a:sym typeface="Roboto"/>
            </a:endParaRPr>
          </a:p>
          <a:p>
            <a:pPr indent="0" lvl="0" marL="0" rtl="0" algn="l">
              <a:lnSpc>
                <a:spcPct val="50000"/>
              </a:lnSpc>
              <a:spcBef>
                <a:spcPts val="1600"/>
              </a:spcBef>
              <a:spcAft>
                <a:spcPts val="0"/>
              </a:spcAft>
              <a:buNone/>
            </a:pPr>
            <a:r>
              <a:rPr lang="en" sz="1000">
                <a:solidFill>
                  <a:schemeClr val="dk1"/>
                </a:solidFill>
                <a:latin typeface="Roboto"/>
                <a:ea typeface="Roboto"/>
                <a:cs typeface="Roboto"/>
                <a:sym typeface="Roboto"/>
              </a:rPr>
              <a:t>def pred(n):   # gives n predictions. n//num_of_classes for each class.</a:t>
            </a:r>
            <a:endParaRPr sz="1000">
              <a:solidFill>
                <a:schemeClr val="dk1"/>
              </a:solidFill>
              <a:latin typeface="Roboto"/>
              <a:ea typeface="Roboto"/>
              <a:cs typeface="Roboto"/>
              <a:sym typeface="Roboto"/>
            </a:endParaRPr>
          </a:p>
          <a:p>
            <a:pPr indent="0" lvl="0" marL="0" rtl="0" algn="l">
              <a:lnSpc>
                <a:spcPct val="50000"/>
              </a:lnSpc>
              <a:spcBef>
                <a:spcPts val="1600"/>
              </a:spcBef>
              <a:spcAft>
                <a:spcPts val="0"/>
              </a:spcAft>
              <a:buNone/>
            </a:pPr>
            <a:r>
              <a:rPr lang="en" sz="1000">
                <a:solidFill>
                  <a:schemeClr val="dk1"/>
                </a:solidFill>
                <a:latin typeface="Roboto"/>
                <a:ea typeface="Roboto"/>
                <a:cs typeface="Roboto"/>
                <a:sym typeface="Roboto"/>
              </a:rPr>
              <a:t>def genImagesForCheck(): ## Generates images for visualisation</a:t>
            </a:r>
            <a:endParaRPr sz="1000">
              <a:solidFill>
                <a:schemeClr val="dk1"/>
              </a:solidFill>
              <a:latin typeface="Roboto"/>
              <a:ea typeface="Roboto"/>
              <a:cs typeface="Roboto"/>
              <a:sym typeface="Roboto"/>
            </a:endParaRPr>
          </a:p>
          <a:p>
            <a:pPr indent="0" lvl="0" marL="0" rtl="0" algn="l">
              <a:lnSpc>
                <a:spcPct val="50000"/>
              </a:lnSpc>
              <a:spcBef>
                <a:spcPts val="1600"/>
              </a:spcBef>
              <a:spcAft>
                <a:spcPts val="0"/>
              </a:spcAft>
              <a:buNone/>
            </a:pPr>
            <a:r>
              <a:rPr lang="en" sz="1000">
                <a:solidFill>
                  <a:schemeClr val="dk1"/>
                </a:solidFill>
                <a:latin typeface="Roboto"/>
                <a:ea typeface="Roboto"/>
                <a:cs typeface="Roboto"/>
                <a:sym typeface="Roboto"/>
              </a:rPr>
              <a:t>def load_model(epoch=0): ## loads previous model. Specify epoch to start training from epoch+1</a:t>
            </a:r>
            <a:endParaRPr sz="1000">
              <a:solidFill>
                <a:schemeClr val="dk1"/>
              </a:solidFill>
              <a:latin typeface="Roboto"/>
              <a:ea typeface="Roboto"/>
              <a:cs typeface="Roboto"/>
              <a:sym typeface="Roboto"/>
            </a:endParaRPr>
          </a:p>
          <a:p>
            <a:pPr indent="0" lvl="0" marL="0" rtl="0" algn="l">
              <a:lnSpc>
                <a:spcPct val="50000"/>
              </a:lnSpc>
              <a:spcBef>
                <a:spcPts val="1600"/>
              </a:spcBef>
              <a:spcAft>
                <a:spcPts val="1600"/>
              </a:spcAft>
              <a:buNone/>
            </a:pPr>
            <a:r>
              <a:rPr lang="en" sz="1000">
                <a:solidFill>
                  <a:schemeClr val="dk1"/>
                </a:solidFill>
                <a:latin typeface="Roboto"/>
                <a:ea typeface="Roboto"/>
                <a:cs typeface="Roboto"/>
                <a:sym typeface="Roboto"/>
              </a:rPr>
              <a:t>def callParzen(cgan,n) ## Gaussian Parzen log likelihood for n generated images.</a:t>
            </a:r>
            <a:endParaRPr sz="1000">
              <a:solidFill>
                <a:schemeClr val="dk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Authors</a:t>
            </a:r>
            <a:endParaRPr/>
          </a:p>
        </p:txBody>
      </p:sp>
      <p:sp>
        <p:nvSpPr>
          <p:cNvPr id="70" name="Google Shape;70;p1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Mehdi Mizra</a:t>
            </a:r>
            <a:endParaRPr b="1"/>
          </a:p>
          <a:p>
            <a:pPr indent="0" lvl="0" marL="457200" rtl="0" algn="l">
              <a:lnSpc>
                <a:spcPct val="50000"/>
              </a:lnSpc>
              <a:spcBef>
                <a:spcPts val="1600"/>
              </a:spcBef>
              <a:spcAft>
                <a:spcPts val="0"/>
              </a:spcAft>
              <a:buNone/>
            </a:pPr>
            <a:r>
              <a:rPr b="1" lang="en" sz="1000" u="sng"/>
              <a:t>Present Affiliation:</a:t>
            </a:r>
            <a:endParaRPr b="1" sz="1000" u="sng"/>
          </a:p>
          <a:p>
            <a:pPr indent="0" lvl="0" marL="457200" rtl="0" algn="l">
              <a:lnSpc>
                <a:spcPct val="50000"/>
              </a:lnSpc>
              <a:spcBef>
                <a:spcPts val="1600"/>
              </a:spcBef>
              <a:spcAft>
                <a:spcPts val="0"/>
              </a:spcAft>
              <a:buNone/>
            </a:pPr>
            <a:r>
              <a:rPr i="1" lang="en" sz="1000"/>
              <a:t>Research Scientist</a:t>
            </a:r>
            <a:endParaRPr i="1" sz="1000"/>
          </a:p>
          <a:p>
            <a:pPr indent="0" lvl="0" marL="457200" rtl="0" algn="l">
              <a:lnSpc>
                <a:spcPct val="50000"/>
              </a:lnSpc>
              <a:spcBef>
                <a:spcPts val="1600"/>
              </a:spcBef>
              <a:spcAft>
                <a:spcPts val="0"/>
              </a:spcAft>
              <a:buNone/>
            </a:pPr>
            <a:r>
              <a:rPr i="1" lang="en" sz="1000"/>
              <a:t>Deep Mind</a:t>
            </a:r>
            <a:endParaRPr i="1" sz="1000"/>
          </a:p>
          <a:p>
            <a:pPr indent="0" lvl="0" marL="457200" rtl="0" algn="l">
              <a:lnSpc>
                <a:spcPct val="50000"/>
              </a:lnSpc>
              <a:spcBef>
                <a:spcPts val="1600"/>
              </a:spcBef>
              <a:spcAft>
                <a:spcPts val="0"/>
              </a:spcAft>
              <a:buNone/>
            </a:pPr>
            <a:r>
              <a:t/>
            </a:r>
            <a:endParaRPr i="1" sz="1000"/>
          </a:p>
          <a:p>
            <a:pPr indent="0" lvl="0" marL="457200" rtl="0" algn="l">
              <a:lnSpc>
                <a:spcPct val="50000"/>
              </a:lnSpc>
              <a:spcBef>
                <a:spcPts val="1600"/>
              </a:spcBef>
              <a:spcAft>
                <a:spcPts val="0"/>
              </a:spcAft>
              <a:buNone/>
            </a:pPr>
            <a:r>
              <a:rPr b="1" lang="en" sz="1000" u="sng"/>
              <a:t>At time of Paper Publication:</a:t>
            </a:r>
            <a:endParaRPr b="1" sz="1000" u="sng"/>
          </a:p>
          <a:p>
            <a:pPr indent="0" lvl="0" marL="457200" rtl="0" algn="l">
              <a:lnSpc>
                <a:spcPct val="50000"/>
              </a:lnSpc>
              <a:spcBef>
                <a:spcPts val="1600"/>
              </a:spcBef>
              <a:spcAft>
                <a:spcPts val="0"/>
              </a:spcAft>
              <a:buNone/>
            </a:pPr>
            <a:r>
              <a:rPr i="1" lang="en" sz="1000"/>
              <a:t>Ex-Département d’informatique et de recherche opérationnelle</a:t>
            </a:r>
            <a:endParaRPr i="1" sz="1000"/>
          </a:p>
          <a:p>
            <a:pPr indent="0" lvl="0" marL="457200" rtl="0" algn="l">
              <a:lnSpc>
                <a:spcPct val="50000"/>
              </a:lnSpc>
              <a:spcBef>
                <a:spcPts val="1600"/>
              </a:spcBef>
              <a:spcAft>
                <a:spcPts val="0"/>
              </a:spcAft>
              <a:buNone/>
            </a:pPr>
            <a:r>
              <a:rPr i="1" lang="en" sz="1000"/>
              <a:t>Université de Montréal</a:t>
            </a:r>
            <a:endParaRPr i="1" sz="1000"/>
          </a:p>
          <a:p>
            <a:pPr indent="0" lvl="0" marL="457200" rtl="0" algn="l">
              <a:lnSpc>
                <a:spcPct val="50000"/>
              </a:lnSpc>
              <a:spcBef>
                <a:spcPts val="1600"/>
              </a:spcBef>
              <a:spcAft>
                <a:spcPts val="0"/>
              </a:spcAft>
              <a:buNone/>
            </a:pPr>
            <a:r>
              <a:rPr i="1" lang="en" sz="1000"/>
              <a:t>Montréal, QC H3C 3J7</a:t>
            </a:r>
            <a:endParaRPr i="1" sz="1000"/>
          </a:p>
          <a:p>
            <a:pPr indent="0" lvl="0" marL="457200" rtl="0" algn="l">
              <a:lnSpc>
                <a:spcPct val="50000"/>
              </a:lnSpc>
              <a:spcBef>
                <a:spcPts val="1600"/>
              </a:spcBef>
              <a:spcAft>
                <a:spcPts val="0"/>
              </a:spcAft>
              <a:buNone/>
            </a:pPr>
            <a:r>
              <a:t/>
            </a:r>
            <a:endParaRPr b="1"/>
          </a:p>
          <a:p>
            <a:pPr indent="0" lvl="0" marL="457200" rtl="0" algn="l">
              <a:lnSpc>
                <a:spcPct val="50000"/>
              </a:lnSpc>
              <a:spcBef>
                <a:spcPts val="1600"/>
              </a:spcBef>
              <a:spcAft>
                <a:spcPts val="1600"/>
              </a:spcAft>
              <a:buNone/>
            </a:pPr>
            <a:r>
              <a:t/>
            </a:r>
            <a:endParaRPr b="1"/>
          </a:p>
        </p:txBody>
      </p:sp>
      <p:pic>
        <p:nvPicPr>
          <p:cNvPr id="71" name="Google Shape;71;p14"/>
          <p:cNvPicPr preferRelativeResize="0"/>
          <p:nvPr/>
        </p:nvPicPr>
        <p:blipFill>
          <a:blip r:embed="rId3">
            <a:alphaModFix/>
          </a:blip>
          <a:stretch>
            <a:fillRect/>
          </a:stretch>
        </p:blipFill>
        <p:spPr>
          <a:xfrm>
            <a:off x="5734450" y="1549250"/>
            <a:ext cx="2960026" cy="29600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2"/>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Multimodal Implementation</a:t>
            </a:r>
            <a:endParaRPr/>
          </a:p>
        </p:txBody>
      </p:sp>
      <p:sp>
        <p:nvSpPr>
          <p:cNvPr id="199" name="Google Shape;199;p32"/>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 was done in keras. The condition  is a 4096 dimensions image embedding vector. It was created by feeding in an image to VGG19 with the last layer popped off. Pre-trained imagenet weights were used.</a:t>
            </a:r>
            <a:endParaRPr/>
          </a:p>
          <a:p>
            <a:pPr indent="0" lvl="0" marL="0" rtl="0" algn="l">
              <a:spcBef>
                <a:spcPts val="1600"/>
              </a:spcBef>
              <a:spcAft>
                <a:spcPts val="0"/>
              </a:spcAft>
              <a:buNone/>
            </a:pPr>
            <a:r>
              <a:rPr lang="en"/>
              <a:t>The tags are converted into a 200 dimension embedding vector using GloVe word embeddings. </a:t>
            </a:r>
            <a:endParaRPr/>
          </a:p>
          <a:p>
            <a:pPr indent="0" lvl="0" marL="0" rtl="0" algn="l">
              <a:spcBef>
                <a:spcPts val="1600"/>
              </a:spcBef>
              <a:spcAft>
                <a:spcPts val="0"/>
              </a:spcAft>
              <a:buNone/>
            </a:pPr>
            <a:r>
              <a:rPr lang="en"/>
              <a:t>The 200d noise dimension and the 4096 dimension condition is sent as input to th generator. Output of generator is the fake for discriminator and embedding of tag from User meta data is real.</a:t>
            </a:r>
            <a:endParaRPr/>
          </a:p>
          <a:p>
            <a:pPr indent="0" lvl="0" marL="0" rtl="0" algn="l">
              <a:spcBef>
                <a:spcPts val="1600"/>
              </a:spcBef>
              <a:spcAft>
                <a:spcPts val="0"/>
              </a:spcAft>
              <a:buNone/>
            </a:pPr>
            <a:r>
              <a:rPr lang="en"/>
              <a:t>Training of cGANs is done </a:t>
            </a:r>
            <a:endParaRPr/>
          </a:p>
          <a:p>
            <a:pPr indent="0" lvl="0" marL="0" rtl="0" algn="l">
              <a:spcBef>
                <a:spcPts val="1600"/>
              </a:spcBef>
              <a:spcAft>
                <a:spcPts val="16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3"/>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Pseudo code Multimodal</a:t>
            </a:r>
            <a:endParaRPr/>
          </a:p>
        </p:txBody>
      </p:sp>
      <p:sp>
        <p:nvSpPr>
          <p:cNvPr id="205" name="Google Shape;205;p33"/>
          <p:cNvSpPr txBox="1"/>
          <p:nvPr>
            <p:ph idx="1" type="body"/>
          </p:nvPr>
        </p:nvSpPr>
        <p:spPr>
          <a:xfrm>
            <a:off x="387900" y="1489825"/>
            <a:ext cx="4044900" cy="3448800"/>
          </a:xfrm>
          <a:prstGeom prst="rect">
            <a:avLst/>
          </a:prstGeom>
        </p:spPr>
        <p:txBody>
          <a:bodyPr anchorCtr="0" anchor="t" bIns="91425" lIns="91425" spcFirstLastPara="1" rIns="91425" wrap="square" tIns="91425">
            <a:noAutofit/>
          </a:bodyPr>
          <a:lstStyle/>
          <a:p>
            <a:pPr indent="0" lvl="0" marL="0" rtl="0" algn="l">
              <a:lnSpc>
                <a:spcPct val="50000"/>
              </a:lnSpc>
              <a:spcBef>
                <a:spcPts val="0"/>
              </a:spcBef>
              <a:spcAft>
                <a:spcPts val="0"/>
              </a:spcAft>
              <a:buNone/>
            </a:pPr>
            <a:r>
              <a:rPr lang="en" sz="1000"/>
              <a:t>def buildGen():</a:t>
            </a:r>
            <a:endParaRPr sz="1000"/>
          </a:p>
          <a:p>
            <a:pPr indent="0" lvl="0" marL="0" rtl="0" algn="l">
              <a:lnSpc>
                <a:spcPct val="50000"/>
              </a:lnSpc>
              <a:spcBef>
                <a:spcPts val="1600"/>
              </a:spcBef>
              <a:spcAft>
                <a:spcPts val="0"/>
              </a:spcAft>
              <a:buNone/>
            </a:pPr>
            <a:r>
              <a:rPr lang="en" sz="1000"/>
              <a:t>  model=Sequential()</a:t>
            </a:r>
            <a:endParaRPr sz="1000"/>
          </a:p>
          <a:p>
            <a:pPr indent="0" lvl="0" marL="0" rtl="0" algn="l">
              <a:lnSpc>
                <a:spcPct val="50000"/>
              </a:lnSpc>
              <a:spcBef>
                <a:spcPts val="1600"/>
              </a:spcBef>
              <a:spcAft>
                <a:spcPts val="0"/>
              </a:spcAft>
              <a:buNone/>
            </a:pPr>
            <a:r>
              <a:rPr lang="en" sz="1000"/>
              <a:t>  AddLayer(Dense,LRelu, ,outputdim=256,,inputdim=latentVectorSize)</a:t>
            </a:r>
            <a:endParaRPr sz="1000"/>
          </a:p>
          <a:p>
            <a:pPr indent="0" lvl="0" marL="0" rtl="0" algn="l">
              <a:lnSpc>
                <a:spcPct val="50000"/>
              </a:lnSpc>
              <a:spcBef>
                <a:spcPts val="1600"/>
              </a:spcBef>
              <a:spcAft>
                <a:spcPts val="0"/>
              </a:spcAft>
              <a:buNone/>
            </a:pPr>
            <a:r>
              <a:rPr lang="en" sz="1000"/>
              <a:t>  BatchNorm()</a:t>
            </a:r>
            <a:endParaRPr sz="1000"/>
          </a:p>
          <a:p>
            <a:pPr indent="0" lvl="0" marL="0" rtl="0" algn="l">
              <a:lnSpc>
                <a:spcPct val="50000"/>
              </a:lnSpc>
              <a:spcBef>
                <a:spcPts val="1600"/>
              </a:spcBef>
              <a:spcAft>
                <a:spcPts val="0"/>
              </a:spcAft>
              <a:buNone/>
            </a:pPr>
            <a:r>
              <a:rPr lang="en" sz="1000"/>
              <a:t>  AddLayer(Dense,LRelu, outputdim=512)</a:t>
            </a:r>
            <a:endParaRPr sz="1000"/>
          </a:p>
          <a:p>
            <a:pPr indent="0" lvl="0" marL="0" rtl="0" algn="l">
              <a:lnSpc>
                <a:spcPct val="50000"/>
              </a:lnSpc>
              <a:spcBef>
                <a:spcPts val="1600"/>
              </a:spcBef>
              <a:spcAft>
                <a:spcPts val="0"/>
              </a:spcAft>
              <a:buNone/>
            </a:pPr>
            <a:r>
              <a:rPr lang="en" sz="1000"/>
              <a:t>  BatchNorm()</a:t>
            </a:r>
            <a:endParaRPr sz="1000"/>
          </a:p>
          <a:p>
            <a:pPr indent="0" lvl="0" marL="0" rtl="0" algn="l">
              <a:lnSpc>
                <a:spcPct val="50000"/>
              </a:lnSpc>
              <a:spcBef>
                <a:spcPts val="1600"/>
              </a:spcBef>
              <a:spcAft>
                <a:spcPts val="0"/>
              </a:spcAft>
              <a:buNone/>
            </a:pPr>
            <a:r>
              <a:rPr lang="en" sz="1000"/>
              <a:t>  AddLayer(Dense,LRelu, outputdim=1024)</a:t>
            </a:r>
            <a:endParaRPr sz="1000"/>
          </a:p>
          <a:p>
            <a:pPr indent="0" lvl="0" marL="0" rtl="0" algn="l">
              <a:lnSpc>
                <a:spcPct val="50000"/>
              </a:lnSpc>
              <a:spcBef>
                <a:spcPts val="1600"/>
              </a:spcBef>
              <a:spcAft>
                <a:spcPts val="0"/>
              </a:spcAft>
              <a:buNone/>
            </a:pPr>
            <a:r>
              <a:rPr lang="en" sz="1000"/>
              <a:t>  BatchNorm()</a:t>
            </a:r>
            <a:endParaRPr sz="1000"/>
          </a:p>
          <a:p>
            <a:pPr indent="0" lvl="0" marL="0" rtl="0" algn="l">
              <a:lnSpc>
                <a:spcPct val="50000"/>
              </a:lnSpc>
              <a:spcBef>
                <a:spcPts val="1600"/>
              </a:spcBef>
              <a:spcAft>
                <a:spcPts val="0"/>
              </a:spcAft>
              <a:buNone/>
            </a:pPr>
            <a:r>
              <a:rPr lang="en" sz="1000"/>
              <a:t>  AddLayer(Dense,tanh)</a:t>
            </a:r>
            <a:endParaRPr sz="1000"/>
          </a:p>
          <a:p>
            <a:pPr indent="0" lvl="0" marL="0" rtl="0" algn="l">
              <a:lnSpc>
                <a:spcPct val="50000"/>
              </a:lnSpc>
              <a:spcBef>
                <a:spcPts val="1600"/>
              </a:spcBef>
              <a:spcAft>
                <a:spcPts val="0"/>
              </a:spcAft>
              <a:buNone/>
            </a:pPr>
            <a:r>
              <a:rPr lang="en" sz="1000"/>
              <a:t>  noise=Input(latentVectorSize)</a:t>
            </a:r>
            <a:endParaRPr sz="1000"/>
          </a:p>
          <a:p>
            <a:pPr indent="0" lvl="0" marL="0" rtl="0" algn="l">
              <a:lnSpc>
                <a:spcPct val="50000"/>
              </a:lnSpc>
              <a:spcBef>
                <a:spcPts val="1600"/>
              </a:spcBef>
              <a:spcAft>
                <a:spcPts val="0"/>
              </a:spcAft>
              <a:buNone/>
            </a:pPr>
            <a:r>
              <a:rPr lang="en" sz="1000"/>
              <a:t>  image=Input((4096,))</a:t>
            </a:r>
            <a:endParaRPr sz="1000"/>
          </a:p>
          <a:p>
            <a:pPr indent="0" lvl="0" marL="0" rtl="0" algn="l">
              <a:lnSpc>
                <a:spcPct val="50000"/>
              </a:lnSpc>
              <a:spcBef>
                <a:spcPts val="1600"/>
              </a:spcBef>
              <a:spcAft>
                <a:spcPts val="0"/>
              </a:spcAft>
              <a:buNone/>
            </a:pPr>
            <a:r>
              <a:rPr lang="en" sz="1000"/>
              <a:t>  model_input=multiply(noise,image)</a:t>
            </a:r>
            <a:endParaRPr sz="1000"/>
          </a:p>
          <a:p>
            <a:pPr indent="0" lvl="0" marL="0" rtl="0" algn="l">
              <a:lnSpc>
                <a:spcPct val="50000"/>
              </a:lnSpc>
              <a:spcBef>
                <a:spcPts val="1600"/>
              </a:spcBef>
              <a:spcAft>
                <a:spcPts val="0"/>
              </a:spcAft>
              <a:buNone/>
            </a:pPr>
            <a:r>
              <a:rPr lang="en" sz="1000"/>
              <a:t>  label= model(model_input)</a:t>
            </a:r>
            <a:endParaRPr sz="1000"/>
          </a:p>
          <a:p>
            <a:pPr indent="0" lvl="0" marL="0" rtl="0" algn="l">
              <a:lnSpc>
                <a:spcPct val="50000"/>
              </a:lnSpc>
              <a:spcBef>
                <a:spcPts val="1600"/>
              </a:spcBef>
              <a:spcAft>
                <a:spcPts val="0"/>
              </a:spcAft>
              <a:buNone/>
            </a:pPr>
            <a:r>
              <a:rPr lang="en"/>
              <a:t>	</a:t>
            </a:r>
            <a:endParaRPr/>
          </a:p>
          <a:p>
            <a:pPr indent="0" lvl="0" marL="0" rtl="0" algn="l">
              <a:spcBef>
                <a:spcPts val="1600"/>
              </a:spcBef>
              <a:spcAft>
                <a:spcPts val="1600"/>
              </a:spcAft>
              <a:buNone/>
            </a:pPr>
            <a:r>
              <a:t/>
            </a:r>
            <a:endParaRPr/>
          </a:p>
        </p:txBody>
      </p:sp>
      <p:sp>
        <p:nvSpPr>
          <p:cNvPr id="206" name="Google Shape;206;p33"/>
          <p:cNvSpPr txBox="1"/>
          <p:nvPr/>
        </p:nvSpPr>
        <p:spPr>
          <a:xfrm>
            <a:off x="4697800" y="1481625"/>
            <a:ext cx="4288200" cy="3481200"/>
          </a:xfrm>
          <a:prstGeom prst="rect">
            <a:avLst/>
          </a:prstGeom>
          <a:noFill/>
          <a:ln>
            <a:noFill/>
          </a:ln>
        </p:spPr>
        <p:txBody>
          <a:bodyPr anchorCtr="0" anchor="t" bIns="91425" lIns="91425" spcFirstLastPara="1" rIns="91425" wrap="square" tIns="91425">
            <a:noAutofit/>
          </a:bodyPr>
          <a:lstStyle/>
          <a:p>
            <a:pPr indent="0" lvl="0" marL="0" rtl="0" algn="l">
              <a:lnSpc>
                <a:spcPct val="50000"/>
              </a:lnSpc>
              <a:spcBef>
                <a:spcPts val="0"/>
              </a:spcBef>
              <a:spcAft>
                <a:spcPts val="0"/>
              </a:spcAft>
              <a:buNone/>
            </a:pPr>
            <a:r>
              <a:rPr lang="en" sz="1000">
                <a:solidFill>
                  <a:schemeClr val="dk1"/>
                </a:solidFill>
                <a:latin typeface="Roboto"/>
                <a:ea typeface="Roboto"/>
                <a:cs typeface="Roboto"/>
                <a:sym typeface="Roboto"/>
              </a:rPr>
              <a:t>def buildDIsc():</a:t>
            </a:r>
            <a:endParaRPr sz="1000">
              <a:solidFill>
                <a:schemeClr val="dk1"/>
              </a:solidFill>
              <a:latin typeface="Roboto"/>
              <a:ea typeface="Roboto"/>
              <a:cs typeface="Roboto"/>
              <a:sym typeface="Roboto"/>
            </a:endParaRPr>
          </a:p>
          <a:p>
            <a:pPr indent="0" lvl="0" marL="0" rtl="0" algn="l">
              <a:lnSpc>
                <a:spcPct val="50000"/>
              </a:lnSpc>
              <a:spcBef>
                <a:spcPts val="1600"/>
              </a:spcBef>
              <a:spcAft>
                <a:spcPts val="0"/>
              </a:spcAft>
              <a:buNone/>
            </a:pPr>
            <a:r>
              <a:rPr lang="en" sz="1000">
                <a:solidFill>
                  <a:schemeClr val="dk1"/>
                </a:solidFill>
                <a:latin typeface="Roboto"/>
                <a:ea typeface="Roboto"/>
                <a:cs typeface="Roboto"/>
                <a:sym typeface="Roboto"/>
              </a:rPr>
              <a:t>  model=Sequential()</a:t>
            </a:r>
            <a:endParaRPr sz="1000">
              <a:solidFill>
                <a:schemeClr val="dk1"/>
              </a:solidFill>
              <a:latin typeface="Roboto"/>
              <a:ea typeface="Roboto"/>
              <a:cs typeface="Roboto"/>
              <a:sym typeface="Roboto"/>
            </a:endParaRPr>
          </a:p>
          <a:p>
            <a:pPr indent="0" lvl="0" marL="0" rtl="0" algn="l">
              <a:lnSpc>
                <a:spcPct val="50000"/>
              </a:lnSpc>
              <a:spcBef>
                <a:spcPts val="1600"/>
              </a:spcBef>
              <a:spcAft>
                <a:spcPts val="0"/>
              </a:spcAft>
              <a:buNone/>
            </a:pPr>
            <a:r>
              <a:rPr lang="en" sz="1000">
                <a:solidFill>
                  <a:schemeClr val="dk1"/>
                </a:solidFill>
                <a:latin typeface="Roboto"/>
                <a:ea typeface="Roboto"/>
                <a:cs typeface="Roboto"/>
                <a:sym typeface="Roboto"/>
              </a:rPr>
              <a:t>  AddLayer(Dense,LRelu, ,outputdim=512,,inputdim=4296)</a:t>
            </a:r>
            <a:endParaRPr sz="1000">
              <a:solidFill>
                <a:schemeClr val="dk1"/>
              </a:solidFill>
              <a:latin typeface="Roboto"/>
              <a:ea typeface="Roboto"/>
              <a:cs typeface="Roboto"/>
              <a:sym typeface="Roboto"/>
            </a:endParaRPr>
          </a:p>
          <a:p>
            <a:pPr indent="0" lvl="0" marL="0" rtl="0" algn="l">
              <a:lnSpc>
                <a:spcPct val="50000"/>
              </a:lnSpc>
              <a:spcBef>
                <a:spcPts val="1600"/>
              </a:spcBef>
              <a:spcAft>
                <a:spcPts val="0"/>
              </a:spcAft>
              <a:buNone/>
            </a:pPr>
            <a:r>
              <a:rPr lang="en" sz="1000">
                <a:solidFill>
                  <a:schemeClr val="dk1"/>
                </a:solidFill>
                <a:latin typeface="Roboto"/>
                <a:ea typeface="Roboto"/>
                <a:cs typeface="Roboto"/>
                <a:sym typeface="Roboto"/>
              </a:rPr>
              <a:t>  AddLayer(Dense,LRelu, outputdim=512)</a:t>
            </a:r>
            <a:endParaRPr sz="1000">
              <a:solidFill>
                <a:schemeClr val="dk1"/>
              </a:solidFill>
              <a:latin typeface="Roboto"/>
              <a:ea typeface="Roboto"/>
              <a:cs typeface="Roboto"/>
              <a:sym typeface="Roboto"/>
            </a:endParaRPr>
          </a:p>
          <a:p>
            <a:pPr indent="0" lvl="0" marL="0" rtl="0" algn="l">
              <a:lnSpc>
                <a:spcPct val="50000"/>
              </a:lnSpc>
              <a:spcBef>
                <a:spcPts val="1600"/>
              </a:spcBef>
              <a:spcAft>
                <a:spcPts val="0"/>
              </a:spcAft>
              <a:buNone/>
            </a:pPr>
            <a:r>
              <a:rPr lang="en" sz="1000">
                <a:solidFill>
                  <a:schemeClr val="dk1"/>
                </a:solidFill>
                <a:latin typeface="Roboto"/>
                <a:ea typeface="Roboto"/>
                <a:cs typeface="Roboto"/>
                <a:sym typeface="Roboto"/>
              </a:rPr>
              <a:t>  Dropout(0.4)</a:t>
            </a:r>
            <a:endParaRPr sz="1000">
              <a:solidFill>
                <a:schemeClr val="dk1"/>
              </a:solidFill>
              <a:latin typeface="Roboto"/>
              <a:ea typeface="Roboto"/>
              <a:cs typeface="Roboto"/>
              <a:sym typeface="Roboto"/>
            </a:endParaRPr>
          </a:p>
          <a:p>
            <a:pPr indent="0" lvl="0" marL="0" rtl="0" algn="l">
              <a:lnSpc>
                <a:spcPct val="50000"/>
              </a:lnSpc>
              <a:spcBef>
                <a:spcPts val="1600"/>
              </a:spcBef>
              <a:spcAft>
                <a:spcPts val="0"/>
              </a:spcAft>
              <a:buNone/>
            </a:pPr>
            <a:r>
              <a:rPr lang="en" sz="1000">
                <a:solidFill>
                  <a:schemeClr val="dk1"/>
                </a:solidFill>
                <a:latin typeface="Roboto"/>
                <a:ea typeface="Roboto"/>
                <a:cs typeface="Roboto"/>
                <a:sym typeface="Roboto"/>
              </a:rPr>
              <a:t>  AddLayer(Dense,LRelu, outputdim=512)</a:t>
            </a:r>
            <a:endParaRPr sz="1000">
              <a:solidFill>
                <a:schemeClr val="dk1"/>
              </a:solidFill>
              <a:latin typeface="Roboto"/>
              <a:ea typeface="Roboto"/>
              <a:cs typeface="Roboto"/>
              <a:sym typeface="Roboto"/>
            </a:endParaRPr>
          </a:p>
          <a:p>
            <a:pPr indent="0" lvl="0" marL="0" rtl="0" algn="l">
              <a:lnSpc>
                <a:spcPct val="50000"/>
              </a:lnSpc>
              <a:spcBef>
                <a:spcPts val="1600"/>
              </a:spcBef>
              <a:spcAft>
                <a:spcPts val="0"/>
              </a:spcAft>
              <a:buNone/>
            </a:pPr>
            <a:r>
              <a:rPr lang="en" sz="1000">
                <a:solidFill>
                  <a:schemeClr val="dk1"/>
                </a:solidFill>
                <a:latin typeface="Roboto"/>
                <a:ea typeface="Roboto"/>
                <a:cs typeface="Roboto"/>
                <a:sym typeface="Roboto"/>
              </a:rPr>
              <a:t>  Dropout(0.4)</a:t>
            </a:r>
            <a:endParaRPr sz="1000">
              <a:solidFill>
                <a:schemeClr val="dk1"/>
              </a:solidFill>
              <a:latin typeface="Roboto"/>
              <a:ea typeface="Roboto"/>
              <a:cs typeface="Roboto"/>
              <a:sym typeface="Roboto"/>
            </a:endParaRPr>
          </a:p>
          <a:p>
            <a:pPr indent="0" lvl="0" marL="0" rtl="0" algn="l">
              <a:lnSpc>
                <a:spcPct val="50000"/>
              </a:lnSpc>
              <a:spcBef>
                <a:spcPts val="1600"/>
              </a:spcBef>
              <a:spcAft>
                <a:spcPts val="0"/>
              </a:spcAft>
              <a:buNone/>
            </a:pPr>
            <a:r>
              <a:rPr lang="en" sz="1000">
                <a:solidFill>
                  <a:schemeClr val="dk1"/>
                </a:solidFill>
                <a:latin typeface="Roboto"/>
                <a:ea typeface="Roboto"/>
                <a:cs typeface="Roboto"/>
                <a:sym typeface="Roboto"/>
              </a:rPr>
              <a:t>  AddLayer(Dense,1,sigmoid)</a:t>
            </a:r>
            <a:endParaRPr sz="1000">
              <a:solidFill>
                <a:schemeClr val="dk1"/>
              </a:solidFill>
              <a:latin typeface="Roboto"/>
              <a:ea typeface="Roboto"/>
              <a:cs typeface="Roboto"/>
              <a:sym typeface="Roboto"/>
            </a:endParaRPr>
          </a:p>
          <a:p>
            <a:pPr indent="0" lvl="0" marL="0" rtl="0" algn="l">
              <a:lnSpc>
                <a:spcPct val="50000"/>
              </a:lnSpc>
              <a:spcBef>
                <a:spcPts val="1600"/>
              </a:spcBef>
              <a:spcAft>
                <a:spcPts val="0"/>
              </a:spcAft>
              <a:buNone/>
            </a:pPr>
            <a:r>
              <a:rPr lang="en" sz="1000">
                <a:solidFill>
                  <a:schemeClr val="dk1"/>
                </a:solidFill>
                <a:latin typeface="Roboto"/>
                <a:ea typeface="Roboto"/>
                <a:cs typeface="Roboto"/>
                <a:sym typeface="Roboto"/>
              </a:rPr>
              <a:t> wordvec=Input((200,))</a:t>
            </a:r>
            <a:endParaRPr sz="1000">
              <a:solidFill>
                <a:schemeClr val="dk1"/>
              </a:solidFill>
              <a:latin typeface="Roboto"/>
              <a:ea typeface="Roboto"/>
              <a:cs typeface="Roboto"/>
              <a:sym typeface="Roboto"/>
            </a:endParaRPr>
          </a:p>
          <a:p>
            <a:pPr indent="0" lvl="0" marL="0" rtl="0" algn="l">
              <a:lnSpc>
                <a:spcPct val="50000"/>
              </a:lnSpc>
              <a:spcBef>
                <a:spcPts val="1600"/>
              </a:spcBef>
              <a:spcAft>
                <a:spcPts val="0"/>
              </a:spcAft>
              <a:buNone/>
            </a:pPr>
            <a:r>
              <a:rPr lang="en" sz="1000">
                <a:solidFill>
                  <a:schemeClr val="dk1"/>
                </a:solidFill>
                <a:latin typeface="Roboto"/>
                <a:ea typeface="Roboto"/>
                <a:cs typeface="Roboto"/>
                <a:sym typeface="Roboto"/>
              </a:rPr>
              <a:t>imageVec=Input((4096,))</a:t>
            </a:r>
            <a:endParaRPr sz="1000">
              <a:solidFill>
                <a:schemeClr val="dk1"/>
              </a:solidFill>
              <a:latin typeface="Roboto"/>
              <a:ea typeface="Roboto"/>
              <a:cs typeface="Roboto"/>
              <a:sym typeface="Roboto"/>
            </a:endParaRPr>
          </a:p>
          <a:p>
            <a:pPr indent="0" lvl="0" marL="0" rtl="0" algn="l">
              <a:lnSpc>
                <a:spcPct val="50000"/>
              </a:lnSpc>
              <a:spcBef>
                <a:spcPts val="1600"/>
              </a:spcBef>
              <a:spcAft>
                <a:spcPts val="0"/>
              </a:spcAft>
              <a:buNone/>
            </a:pPr>
            <a:r>
              <a:rPr lang="en" sz="1000">
                <a:solidFill>
                  <a:schemeClr val="dk1"/>
                </a:solidFill>
                <a:latin typeface="Roboto"/>
                <a:ea typeface="Roboto"/>
                <a:cs typeface="Roboto"/>
                <a:sym typeface="Roboto"/>
              </a:rPr>
              <a:t>model_input=Concatenate(axis=1)([imageVec,wordvec])</a:t>
            </a:r>
            <a:endParaRPr sz="1000">
              <a:solidFill>
                <a:schemeClr val="dk1"/>
              </a:solidFill>
              <a:latin typeface="Roboto"/>
              <a:ea typeface="Roboto"/>
              <a:cs typeface="Roboto"/>
              <a:sym typeface="Roboto"/>
            </a:endParaRPr>
          </a:p>
          <a:p>
            <a:pPr indent="0" lvl="0" marL="0" rtl="0" algn="l">
              <a:lnSpc>
                <a:spcPct val="50000"/>
              </a:lnSpc>
              <a:spcBef>
                <a:spcPts val="1600"/>
              </a:spcBef>
              <a:spcAft>
                <a:spcPts val="1600"/>
              </a:spcAft>
              <a:buNone/>
            </a:pPr>
            <a:r>
              <a:rPr lang="en" sz="1000">
                <a:solidFill>
                  <a:schemeClr val="dk1"/>
                </a:solidFill>
                <a:latin typeface="Roboto"/>
                <a:ea typeface="Roboto"/>
                <a:cs typeface="Roboto"/>
                <a:sym typeface="Roboto"/>
              </a:rPr>
              <a:t>validity=model(model_input)</a:t>
            </a:r>
            <a:endParaRPr sz="1000">
              <a:solidFill>
                <a:schemeClr val="dk1"/>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Pseudo Code common(Combined Model)</a:t>
            </a:r>
            <a:endParaRPr/>
          </a:p>
        </p:txBody>
      </p:sp>
      <p:sp>
        <p:nvSpPr>
          <p:cNvPr id="212" name="Google Shape;212;p34"/>
          <p:cNvSpPr txBox="1"/>
          <p:nvPr>
            <p:ph idx="1" type="body"/>
          </p:nvPr>
        </p:nvSpPr>
        <p:spPr>
          <a:xfrm>
            <a:off x="387900" y="1489825"/>
            <a:ext cx="3490800" cy="3593400"/>
          </a:xfrm>
          <a:prstGeom prst="rect">
            <a:avLst/>
          </a:prstGeom>
        </p:spPr>
        <p:txBody>
          <a:bodyPr anchorCtr="0" anchor="t" bIns="91425" lIns="91425" spcFirstLastPara="1" rIns="91425" wrap="square" tIns="91425">
            <a:noAutofit/>
          </a:bodyPr>
          <a:lstStyle/>
          <a:p>
            <a:pPr indent="0" lvl="0" marL="0" rtl="0" algn="l">
              <a:lnSpc>
                <a:spcPct val="50000"/>
              </a:lnSpc>
              <a:spcBef>
                <a:spcPts val="0"/>
              </a:spcBef>
              <a:spcAft>
                <a:spcPts val="0"/>
              </a:spcAft>
              <a:buNone/>
            </a:pPr>
            <a:r>
              <a:rPr lang="en" sz="1000"/>
              <a:t>def Combined():</a:t>
            </a:r>
            <a:endParaRPr sz="1000"/>
          </a:p>
          <a:p>
            <a:pPr indent="0" lvl="0" marL="0" rtl="0" algn="l">
              <a:lnSpc>
                <a:spcPct val="50000"/>
              </a:lnSpc>
              <a:spcBef>
                <a:spcPts val="1600"/>
              </a:spcBef>
              <a:spcAft>
                <a:spcPts val="0"/>
              </a:spcAft>
              <a:buNone/>
            </a:pPr>
            <a:r>
              <a:rPr lang="en" sz="1000"/>
              <a:t>  optimizer=Adam()</a:t>
            </a:r>
            <a:endParaRPr sz="1000"/>
          </a:p>
          <a:p>
            <a:pPr indent="0" lvl="0" marL="0" rtl="0" algn="l">
              <a:lnSpc>
                <a:spcPct val="50000"/>
              </a:lnSpc>
              <a:spcBef>
                <a:spcPts val="1600"/>
              </a:spcBef>
              <a:spcAft>
                <a:spcPts val="0"/>
              </a:spcAft>
              <a:buNone/>
            </a:pPr>
            <a:r>
              <a:rPr lang="en" sz="1000"/>
              <a:t>  disc=buildDisc()</a:t>
            </a:r>
            <a:endParaRPr sz="1000"/>
          </a:p>
          <a:p>
            <a:pPr indent="0" lvl="0" marL="0" rtl="0" algn="l">
              <a:lnSpc>
                <a:spcPct val="50000"/>
              </a:lnSpc>
              <a:spcBef>
                <a:spcPts val="1600"/>
              </a:spcBef>
              <a:spcAft>
                <a:spcPts val="0"/>
              </a:spcAft>
              <a:buNone/>
            </a:pPr>
            <a:r>
              <a:rPr lang="en" sz="1000"/>
              <a:t>  gen=buildGen()</a:t>
            </a:r>
            <a:endParaRPr sz="1000"/>
          </a:p>
          <a:p>
            <a:pPr indent="0" lvl="0" marL="0" rtl="0" algn="l">
              <a:lnSpc>
                <a:spcPct val="50000"/>
              </a:lnSpc>
              <a:spcBef>
                <a:spcPts val="1600"/>
              </a:spcBef>
              <a:spcAft>
                <a:spcPts val="0"/>
              </a:spcAft>
              <a:buNone/>
            </a:pPr>
            <a:r>
              <a:rPr lang="en" sz="1000"/>
              <a:t>  noise=Input(latent_dim)</a:t>
            </a:r>
            <a:endParaRPr sz="1000"/>
          </a:p>
          <a:p>
            <a:pPr indent="0" lvl="0" marL="0" rtl="0" algn="l">
              <a:lnSpc>
                <a:spcPct val="50000"/>
              </a:lnSpc>
              <a:spcBef>
                <a:spcPts val="1600"/>
              </a:spcBef>
              <a:spcAft>
                <a:spcPts val="0"/>
              </a:spcAft>
              <a:buNone/>
            </a:pPr>
            <a:r>
              <a:rPr lang="en" sz="1000"/>
              <a:t>  img=Input(img_shape)</a:t>
            </a:r>
            <a:endParaRPr sz="1000"/>
          </a:p>
          <a:p>
            <a:pPr indent="0" lvl="0" marL="0" rtl="0" algn="l">
              <a:lnSpc>
                <a:spcPct val="50000"/>
              </a:lnSpc>
              <a:spcBef>
                <a:spcPts val="1600"/>
              </a:spcBef>
              <a:spcAft>
                <a:spcPts val="0"/>
              </a:spcAft>
              <a:buNone/>
            </a:pPr>
            <a:r>
              <a:rPr lang="en" sz="1000"/>
              <a:t>  label=generator([noise,img])</a:t>
            </a:r>
            <a:endParaRPr sz="1000"/>
          </a:p>
          <a:p>
            <a:pPr indent="0" lvl="0" marL="0" rtl="0" algn="l">
              <a:lnSpc>
                <a:spcPct val="50000"/>
              </a:lnSpc>
              <a:spcBef>
                <a:spcPts val="1600"/>
              </a:spcBef>
              <a:spcAft>
                <a:spcPts val="0"/>
              </a:spcAft>
              <a:buNone/>
            </a:pPr>
            <a:r>
              <a:t/>
            </a:r>
            <a:endParaRPr sz="1000"/>
          </a:p>
          <a:p>
            <a:pPr indent="0" lvl="0" marL="0" rtl="0" algn="l">
              <a:lnSpc>
                <a:spcPct val="50000"/>
              </a:lnSpc>
              <a:spcBef>
                <a:spcPts val="1600"/>
              </a:spcBef>
              <a:spcAft>
                <a:spcPts val="0"/>
              </a:spcAft>
              <a:buNone/>
            </a:pPr>
            <a:r>
              <a:rPr lang="en" sz="1000"/>
              <a:t>  img=gen(latentVec,condition)</a:t>
            </a:r>
            <a:endParaRPr sz="1000"/>
          </a:p>
          <a:p>
            <a:pPr indent="0" lvl="0" marL="0" rtl="0" algn="l">
              <a:lnSpc>
                <a:spcPct val="50000"/>
              </a:lnSpc>
              <a:spcBef>
                <a:spcPts val="1600"/>
              </a:spcBef>
              <a:spcAft>
                <a:spcPts val="0"/>
              </a:spcAft>
              <a:buNone/>
            </a:pPr>
            <a:r>
              <a:rPr lang="en" sz="1000"/>
              <a:t>  discriminator.trainable=False</a:t>
            </a:r>
            <a:endParaRPr sz="1000"/>
          </a:p>
          <a:p>
            <a:pPr indent="0" lvl="0" marL="0" rtl="0" algn="l">
              <a:lnSpc>
                <a:spcPct val="50000"/>
              </a:lnSpc>
              <a:spcBef>
                <a:spcPts val="1600"/>
              </a:spcBef>
              <a:spcAft>
                <a:spcPts val="0"/>
              </a:spcAft>
              <a:buNone/>
            </a:pPr>
            <a:r>
              <a:rPr lang="en" sz="1000"/>
              <a:t>  check=disc(img,condition)</a:t>
            </a:r>
            <a:endParaRPr sz="1000"/>
          </a:p>
          <a:p>
            <a:pPr indent="0" lvl="0" marL="0" rtl="0" algn="l">
              <a:lnSpc>
                <a:spcPct val="50000"/>
              </a:lnSpc>
              <a:spcBef>
                <a:spcPts val="1600"/>
              </a:spcBef>
              <a:spcAft>
                <a:spcPts val="0"/>
              </a:spcAft>
              <a:buNone/>
            </a:pPr>
            <a:r>
              <a:rPr lang="en" sz="1000"/>
              <a:t>  model.compile(loss=binarycrossentropy)</a:t>
            </a:r>
            <a:endParaRPr sz="1000"/>
          </a:p>
          <a:p>
            <a:pPr indent="0" lvl="0" marL="0" rtl="0" algn="l">
              <a:lnSpc>
                <a:spcPct val="50000"/>
              </a:lnSpc>
              <a:spcBef>
                <a:spcPts val="1600"/>
              </a:spcBef>
              <a:spcAft>
                <a:spcPts val="0"/>
              </a:spcAft>
              <a:buNone/>
            </a:pPr>
            <a:r>
              <a:t/>
            </a:r>
            <a:endParaRPr sz="1000"/>
          </a:p>
          <a:p>
            <a:pPr indent="0" lvl="0" marL="0" rtl="0" algn="l">
              <a:lnSpc>
                <a:spcPct val="50000"/>
              </a:lnSpc>
              <a:spcBef>
                <a:spcPts val="1600"/>
              </a:spcBef>
              <a:spcAft>
                <a:spcPts val="0"/>
              </a:spcAft>
              <a:buNone/>
            </a:pPr>
            <a:r>
              <a:rPr lang="en" sz="1000"/>
              <a:t>  </a:t>
            </a:r>
            <a:endParaRPr sz="1000"/>
          </a:p>
          <a:p>
            <a:pPr indent="0" lvl="0" marL="0" rtl="0" algn="l">
              <a:spcBef>
                <a:spcPts val="1600"/>
              </a:spcBef>
              <a:spcAft>
                <a:spcPts val="1600"/>
              </a:spcAft>
              <a:buNone/>
            </a:pPr>
            <a:r>
              <a:rPr lang="en"/>
              <a:t>  </a:t>
            </a:r>
            <a:endParaRPr/>
          </a:p>
        </p:txBody>
      </p:sp>
      <p:sp>
        <p:nvSpPr>
          <p:cNvPr id="213" name="Google Shape;213;p34"/>
          <p:cNvSpPr txBox="1"/>
          <p:nvPr/>
        </p:nvSpPr>
        <p:spPr>
          <a:xfrm>
            <a:off x="3485125" y="1385250"/>
            <a:ext cx="5276100" cy="3481200"/>
          </a:xfrm>
          <a:prstGeom prst="rect">
            <a:avLst/>
          </a:prstGeom>
          <a:noFill/>
          <a:ln>
            <a:noFill/>
          </a:ln>
        </p:spPr>
        <p:txBody>
          <a:bodyPr anchorCtr="0" anchor="t" bIns="91425" lIns="91425" spcFirstLastPara="1" rIns="91425" wrap="square" tIns="91425">
            <a:noAutofit/>
          </a:bodyPr>
          <a:lstStyle/>
          <a:p>
            <a:pPr indent="0" lvl="0" marL="0" rtl="0" algn="l">
              <a:lnSpc>
                <a:spcPct val="50000"/>
              </a:lnSpc>
              <a:spcBef>
                <a:spcPts val="0"/>
              </a:spcBef>
              <a:spcAft>
                <a:spcPts val="0"/>
              </a:spcAft>
              <a:buNone/>
            </a:pPr>
            <a:r>
              <a:rPr lang="en" sz="1000">
                <a:solidFill>
                  <a:schemeClr val="dk1"/>
                </a:solidFill>
                <a:latin typeface="Roboto"/>
                <a:ea typeface="Roboto"/>
                <a:cs typeface="Roboto"/>
                <a:sym typeface="Roboto"/>
              </a:rPr>
              <a:t>d</a:t>
            </a:r>
            <a:r>
              <a:rPr lang="en" sz="1000">
                <a:solidFill>
                  <a:schemeClr val="dk1"/>
                </a:solidFill>
                <a:latin typeface="Roboto"/>
                <a:ea typeface="Roboto"/>
                <a:cs typeface="Roboto"/>
                <a:sym typeface="Roboto"/>
              </a:rPr>
              <a:t>ef cosine_similarity():</a:t>
            </a:r>
            <a:endParaRPr sz="1000">
              <a:solidFill>
                <a:schemeClr val="dk1"/>
              </a:solidFill>
              <a:latin typeface="Roboto"/>
              <a:ea typeface="Roboto"/>
              <a:cs typeface="Roboto"/>
              <a:sym typeface="Roboto"/>
            </a:endParaRPr>
          </a:p>
          <a:p>
            <a:pPr indent="0" lvl="0" marL="0" rtl="0" algn="l">
              <a:lnSpc>
                <a:spcPct val="50000"/>
              </a:lnSpc>
              <a:spcBef>
                <a:spcPts val="1600"/>
              </a:spcBef>
              <a:spcAft>
                <a:spcPts val="0"/>
              </a:spcAft>
              <a:buNone/>
            </a:pPr>
            <a:r>
              <a:rPr lang="en" sz="1000">
                <a:solidFill>
                  <a:schemeClr val="dk1"/>
                </a:solidFill>
                <a:latin typeface="Roboto"/>
                <a:ea typeface="Roboto"/>
                <a:cs typeface="Roboto"/>
                <a:sym typeface="Roboto"/>
              </a:rPr>
              <a:t>def train(epochs,batch_size, sample_interval):</a:t>
            </a:r>
            <a:endParaRPr sz="1000">
              <a:solidFill>
                <a:schemeClr val="dk1"/>
              </a:solidFill>
              <a:latin typeface="Roboto"/>
              <a:ea typeface="Roboto"/>
              <a:cs typeface="Roboto"/>
              <a:sym typeface="Roboto"/>
            </a:endParaRPr>
          </a:p>
          <a:p>
            <a:pPr indent="0" lvl="0" marL="0" rtl="0" algn="l">
              <a:lnSpc>
                <a:spcPct val="50000"/>
              </a:lnSpc>
              <a:spcBef>
                <a:spcPts val="1600"/>
              </a:spcBef>
              <a:spcAft>
                <a:spcPts val="1600"/>
              </a:spcAft>
              <a:buNone/>
            </a:pPr>
            <a:r>
              <a:rPr lang="en" sz="1000">
                <a:solidFill>
                  <a:schemeClr val="dk1"/>
                </a:solidFill>
                <a:latin typeface="Roboto"/>
                <a:ea typeface="Roboto"/>
                <a:cs typeface="Roboto"/>
                <a:sym typeface="Roboto"/>
              </a:rPr>
              <a:t>def lossplot(epoch_array,g_loss_array,d_fake_loss_array,g_fake_loss_array):</a:t>
            </a:r>
            <a:endParaRPr sz="1000">
              <a:solidFill>
                <a:schemeClr val="dk1"/>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Unimodal Results- Model 1 after 4000 epochs</a:t>
            </a:r>
            <a:endParaRPr/>
          </a:p>
        </p:txBody>
      </p:sp>
      <p:sp>
        <p:nvSpPr>
          <p:cNvPr id="219" name="Google Shape;219;p35"/>
          <p:cNvSpPr txBox="1"/>
          <p:nvPr>
            <p:ph idx="1" type="body"/>
          </p:nvPr>
        </p:nvSpPr>
        <p:spPr>
          <a:xfrm>
            <a:off x="387900" y="123687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Model 1’s generator couldn’t learn the data distribution in 4000 epochs. In the later epochs some learning is visible </a:t>
            </a:r>
            <a:endParaRPr/>
          </a:p>
        </p:txBody>
      </p:sp>
      <p:pic>
        <p:nvPicPr>
          <p:cNvPr id="220" name="Google Shape;220;p35"/>
          <p:cNvPicPr preferRelativeResize="0"/>
          <p:nvPr/>
        </p:nvPicPr>
        <p:blipFill rotWithShape="1">
          <a:blip r:embed="rId3">
            <a:alphaModFix/>
          </a:blip>
          <a:srcRect b="0" l="0" r="0" t="6768"/>
          <a:stretch/>
        </p:blipFill>
        <p:spPr>
          <a:xfrm>
            <a:off x="5072800" y="2476862"/>
            <a:ext cx="3611249" cy="2525175"/>
          </a:xfrm>
          <a:prstGeom prst="rect">
            <a:avLst/>
          </a:prstGeom>
          <a:noFill/>
          <a:ln>
            <a:noFill/>
          </a:ln>
        </p:spPr>
      </p:pic>
      <p:pic>
        <p:nvPicPr>
          <p:cNvPr id="221" name="Google Shape;221;p35"/>
          <p:cNvPicPr preferRelativeResize="0"/>
          <p:nvPr/>
        </p:nvPicPr>
        <p:blipFill>
          <a:blip r:embed="rId4">
            <a:alphaModFix/>
          </a:blip>
          <a:stretch>
            <a:fillRect/>
          </a:stretch>
        </p:blipFill>
        <p:spPr>
          <a:xfrm>
            <a:off x="650500" y="2335375"/>
            <a:ext cx="3319195" cy="2666650"/>
          </a:xfrm>
          <a:prstGeom prst="rect">
            <a:avLst/>
          </a:prstGeom>
          <a:noFill/>
          <a:ln>
            <a:noFill/>
          </a:ln>
        </p:spPr>
      </p:pic>
      <p:sp>
        <p:nvSpPr>
          <p:cNvPr id="222" name="Google Shape;222;p35"/>
          <p:cNvSpPr txBox="1"/>
          <p:nvPr/>
        </p:nvSpPr>
        <p:spPr>
          <a:xfrm>
            <a:off x="5429250" y="2041075"/>
            <a:ext cx="29664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GIF of Predictions:different epochs</a:t>
            </a:r>
            <a:endParaRPr>
              <a:solidFill>
                <a:srgbClr val="FFFFFF"/>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Unimodal Results: Model 2</a:t>
            </a:r>
            <a:endParaRPr/>
          </a:p>
        </p:txBody>
      </p:sp>
      <p:sp>
        <p:nvSpPr>
          <p:cNvPr id="228" name="Google Shape;228;p36"/>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improved could learn at a much faster rate. We attribute it to a better optimizer(Adam) and leakyReLu function.</a:t>
            </a:r>
            <a:endParaRPr/>
          </a:p>
        </p:txBody>
      </p:sp>
      <p:pic>
        <p:nvPicPr>
          <p:cNvPr id="229" name="Google Shape;229;p36"/>
          <p:cNvPicPr preferRelativeResize="0"/>
          <p:nvPr/>
        </p:nvPicPr>
        <p:blipFill>
          <a:blip r:embed="rId3">
            <a:alphaModFix/>
          </a:blip>
          <a:stretch>
            <a:fillRect/>
          </a:stretch>
        </p:blipFill>
        <p:spPr>
          <a:xfrm>
            <a:off x="5136900" y="2688475"/>
            <a:ext cx="3551025" cy="2367350"/>
          </a:xfrm>
          <a:prstGeom prst="rect">
            <a:avLst/>
          </a:prstGeom>
          <a:noFill/>
          <a:ln>
            <a:noFill/>
          </a:ln>
        </p:spPr>
      </p:pic>
      <p:pic>
        <p:nvPicPr>
          <p:cNvPr id="230" name="Google Shape;230;p36"/>
          <p:cNvPicPr preferRelativeResize="0"/>
          <p:nvPr/>
        </p:nvPicPr>
        <p:blipFill>
          <a:blip r:embed="rId4">
            <a:alphaModFix/>
          </a:blip>
          <a:stretch>
            <a:fillRect/>
          </a:stretch>
        </p:blipFill>
        <p:spPr>
          <a:xfrm>
            <a:off x="437725" y="2571750"/>
            <a:ext cx="3682538" cy="2455025"/>
          </a:xfrm>
          <a:prstGeom prst="rect">
            <a:avLst/>
          </a:prstGeom>
          <a:noFill/>
          <a:ln>
            <a:noFill/>
          </a:ln>
        </p:spPr>
      </p:pic>
      <p:sp>
        <p:nvSpPr>
          <p:cNvPr id="231" name="Google Shape;231;p36"/>
          <p:cNvSpPr txBox="1"/>
          <p:nvPr/>
        </p:nvSpPr>
        <p:spPr>
          <a:xfrm>
            <a:off x="5334000" y="2136325"/>
            <a:ext cx="3510600" cy="4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GIF of Predictions:different epochs</a:t>
            </a:r>
            <a:endParaRPr>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Gaussian Parzen log likelihood window </a:t>
            </a:r>
            <a:endParaRPr/>
          </a:p>
        </p:txBody>
      </p:sp>
      <p:graphicFrame>
        <p:nvGraphicFramePr>
          <p:cNvPr id="237" name="Google Shape;237;p37"/>
          <p:cNvGraphicFramePr/>
          <p:nvPr/>
        </p:nvGraphicFramePr>
        <p:xfrm>
          <a:off x="387900" y="1711145"/>
          <a:ext cx="3000000" cy="3000000"/>
        </p:xfrm>
        <a:graphic>
          <a:graphicData uri="http://schemas.openxmlformats.org/drawingml/2006/table">
            <a:tbl>
              <a:tblPr>
                <a:noFill/>
                <a:tableStyleId>{61E76DEF-20EE-44DF-8DFA-C1114423748C}</a:tableStyleId>
              </a:tblPr>
              <a:tblGrid>
                <a:gridCol w="3839325"/>
                <a:gridCol w="3839325"/>
              </a:tblGrid>
              <a:tr h="992225">
                <a:tc>
                  <a:txBody>
                    <a:bodyPr/>
                    <a:lstStyle/>
                    <a:p>
                      <a:pPr indent="0" lvl="0" marL="0" rtl="0" algn="l">
                        <a:spcBef>
                          <a:spcPts val="0"/>
                        </a:spcBef>
                        <a:spcAft>
                          <a:spcPts val="0"/>
                        </a:spcAft>
                        <a:buNone/>
                      </a:pPr>
                      <a:r>
                        <a:rPr lang="en">
                          <a:solidFill>
                            <a:srgbClr val="FFFFFF"/>
                          </a:solidFill>
                        </a:rPr>
                        <a:t>Model</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Estimate Value</a:t>
                      </a:r>
                      <a:endParaRPr>
                        <a:solidFill>
                          <a:srgbClr val="FFFFFF"/>
                        </a:solidFill>
                      </a:endParaRPr>
                    </a:p>
                  </a:txBody>
                  <a:tcPr marT="91425" marB="91425" marR="91425" marL="91425"/>
                </a:tc>
              </a:tr>
              <a:tr h="843775">
                <a:tc>
                  <a:txBody>
                    <a:bodyPr/>
                    <a:lstStyle/>
                    <a:p>
                      <a:pPr indent="0" lvl="0" marL="0" rtl="0" algn="l">
                        <a:spcBef>
                          <a:spcPts val="0"/>
                        </a:spcBef>
                        <a:spcAft>
                          <a:spcPts val="0"/>
                        </a:spcAft>
                        <a:buNone/>
                      </a:pPr>
                      <a:r>
                        <a:rPr lang="en">
                          <a:solidFill>
                            <a:srgbClr val="FFFFFF"/>
                          </a:solidFill>
                        </a:rPr>
                        <a:t>Model 1</a:t>
                      </a:r>
                      <a:endParaRPr>
                        <a:solidFill>
                          <a:srgbClr val="FFFFFF"/>
                        </a:solidFill>
                      </a:endParaRPr>
                    </a:p>
                  </a:txBody>
                  <a:tcPr marT="91425" marB="91425" marR="91425" marL="91425"/>
                </a:tc>
                <a:tc>
                  <a:txBody>
                    <a:bodyPr/>
                    <a:lstStyle/>
                    <a:p>
                      <a:pPr indent="0" lvl="0" marL="0" rtl="0" algn="l">
                        <a:spcBef>
                          <a:spcPts val="0"/>
                        </a:spcBef>
                        <a:spcAft>
                          <a:spcPts val="0"/>
                        </a:spcAft>
                        <a:buNone/>
                      </a:pPr>
                      <a:r>
                        <a:t/>
                      </a:r>
                      <a:endParaRPr>
                        <a:solidFill>
                          <a:srgbClr val="FFFFFF"/>
                        </a:solidFill>
                      </a:endParaRPr>
                    </a:p>
                  </a:txBody>
                  <a:tcPr marT="91425" marB="91425" marR="91425" marL="91425"/>
                </a:tc>
              </a:tr>
              <a:tr h="843775">
                <a:tc>
                  <a:txBody>
                    <a:bodyPr/>
                    <a:lstStyle/>
                    <a:p>
                      <a:pPr indent="0" lvl="0" marL="0" rtl="0" algn="l">
                        <a:spcBef>
                          <a:spcPts val="0"/>
                        </a:spcBef>
                        <a:spcAft>
                          <a:spcPts val="0"/>
                        </a:spcAft>
                        <a:buNone/>
                      </a:pPr>
                      <a:r>
                        <a:rPr lang="en">
                          <a:solidFill>
                            <a:srgbClr val="FFFFFF"/>
                          </a:solidFill>
                        </a:rPr>
                        <a:t>Model 2</a:t>
                      </a:r>
                      <a:endParaRPr>
                        <a:solidFill>
                          <a:srgbClr val="FFFFFF"/>
                        </a:solidFill>
                      </a:endParaRPr>
                    </a:p>
                  </a:txBody>
                  <a:tcPr marT="91425" marB="91425" marR="91425" marL="91425"/>
                </a:tc>
                <a:tc>
                  <a:txBody>
                    <a:bodyPr/>
                    <a:lstStyle/>
                    <a:p>
                      <a:pPr indent="0" lvl="0" marL="0" rtl="0" algn="l">
                        <a:spcBef>
                          <a:spcPts val="0"/>
                        </a:spcBef>
                        <a:spcAft>
                          <a:spcPts val="0"/>
                        </a:spcAft>
                        <a:buNone/>
                      </a:pPr>
                      <a:r>
                        <a:t/>
                      </a:r>
                      <a:endParaRPr>
                        <a:solidFill>
                          <a:srgbClr val="FFFFFF"/>
                        </a:solidFill>
                      </a:endParaRPr>
                    </a:p>
                  </a:txBody>
                  <a:tcPr marT="91425" marB="91425" marR="91425" marL="91425"/>
                </a:tc>
              </a:tr>
            </a:tbl>
          </a:graphicData>
        </a:graphic>
      </p:graphicFrame>
      <p:pic>
        <p:nvPicPr>
          <p:cNvPr id="238" name="Google Shape;238;p37"/>
          <p:cNvPicPr preferRelativeResize="0"/>
          <p:nvPr/>
        </p:nvPicPr>
        <p:blipFill>
          <a:blip r:embed="rId3">
            <a:alphaModFix/>
          </a:blip>
          <a:stretch>
            <a:fillRect/>
          </a:stretch>
        </p:blipFill>
        <p:spPr>
          <a:xfrm>
            <a:off x="5055275" y="3547150"/>
            <a:ext cx="1977275" cy="858225"/>
          </a:xfrm>
          <a:prstGeom prst="rect">
            <a:avLst/>
          </a:prstGeom>
          <a:noFill/>
          <a:ln>
            <a:noFill/>
          </a:ln>
        </p:spPr>
      </p:pic>
      <p:pic>
        <p:nvPicPr>
          <p:cNvPr id="239" name="Google Shape;239;p37"/>
          <p:cNvPicPr preferRelativeResize="0"/>
          <p:nvPr/>
        </p:nvPicPr>
        <p:blipFill>
          <a:blip r:embed="rId4">
            <a:alphaModFix/>
          </a:blip>
          <a:stretch>
            <a:fillRect/>
          </a:stretch>
        </p:blipFill>
        <p:spPr>
          <a:xfrm>
            <a:off x="5055275" y="2834375"/>
            <a:ext cx="1977275" cy="599489"/>
          </a:xfrm>
          <a:prstGeom prst="rect">
            <a:avLst/>
          </a:prstGeom>
          <a:noFill/>
          <a:ln>
            <a:noFill/>
          </a:ln>
        </p:spPr>
      </p:pic>
      <p:sp>
        <p:nvSpPr>
          <p:cNvPr id="240" name="Google Shape;240;p37"/>
          <p:cNvSpPr/>
          <p:nvPr/>
        </p:nvSpPr>
        <p:spPr>
          <a:xfrm>
            <a:off x="4572000" y="3212275"/>
            <a:ext cx="516300" cy="136500"/>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7"/>
          <p:cNvSpPr/>
          <p:nvPr/>
        </p:nvSpPr>
        <p:spPr>
          <a:xfrm>
            <a:off x="4572000" y="4202425"/>
            <a:ext cx="516300" cy="136500"/>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 few good and poor predictions</a:t>
            </a:r>
            <a:endParaRPr/>
          </a:p>
        </p:txBody>
      </p:sp>
      <p:sp>
        <p:nvSpPr>
          <p:cNvPr id="247" name="Google Shape;247;p38"/>
          <p:cNvSpPr txBox="1"/>
          <p:nvPr>
            <p:ph idx="1" type="body"/>
          </p:nvPr>
        </p:nvSpPr>
        <p:spPr>
          <a:xfrm>
            <a:off x="387900" y="41107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Good Predictions: 1,3,4,7,8,9</a:t>
            </a:r>
            <a:endParaRPr u="sng"/>
          </a:p>
          <a:p>
            <a:pPr indent="0" lvl="0" marL="0" rtl="0" algn="l">
              <a:spcBef>
                <a:spcPts val="1600"/>
              </a:spcBef>
              <a:spcAft>
                <a:spcPts val="1600"/>
              </a:spcAft>
              <a:buNone/>
            </a:pPr>
            <a:r>
              <a:rPr lang="en" u="sng"/>
              <a:t>Poor Predictions:  0,2,5,6</a:t>
            </a:r>
            <a:endParaRPr u="sng"/>
          </a:p>
        </p:txBody>
      </p:sp>
      <p:pic>
        <p:nvPicPr>
          <p:cNvPr id="248" name="Google Shape;248;p38"/>
          <p:cNvPicPr preferRelativeResize="0"/>
          <p:nvPr/>
        </p:nvPicPr>
        <p:blipFill>
          <a:blip r:embed="rId3">
            <a:alphaModFix/>
          </a:blip>
          <a:stretch>
            <a:fillRect/>
          </a:stretch>
        </p:blipFill>
        <p:spPr>
          <a:xfrm>
            <a:off x="98825" y="1529275"/>
            <a:ext cx="1622868" cy="1081925"/>
          </a:xfrm>
          <a:prstGeom prst="rect">
            <a:avLst/>
          </a:prstGeom>
          <a:noFill/>
          <a:ln>
            <a:noFill/>
          </a:ln>
        </p:spPr>
      </p:pic>
      <p:pic>
        <p:nvPicPr>
          <p:cNvPr id="249" name="Google Shape;249;p38"/>
          <p:cNvPicPr preferRelativeResize="0"/>
          <p:nvPr/>
        </p:nvPicPr>
        <p:blipFill>
          <a:blip r:embed="rId4">
            <a:alphaModFix/>
          </a:blip>
          <a:stretch>
            <a:fillRect/>
          </a:stretch>
        </p:blipFill>
        <p:spPr>
          <a:xfrm>
            <a:off x="1881775" y="1529274"/>
            <a:ext cx="1622910" cy="1081925"/>
          </a:xfrm>
          <a:prstGeom prst="rect">
            <a:avLst/>
          </a:prstGeom>
          <a:noFill/>
          <a:ln>
            <a:noFill/>
          </a:ln>
        </p:spPr>
      </p:pic>
      <p:pic>
        <p:nvPicPr>
          <p:cNvPr id="250" name="Google Shape;250;p38"/>
          <p:cNvPicPr preferRelativeResize="0"/>
          <p:nvPr/>
        </p:nvPicPr>
        <p:blipFill>
          <a:blip r:embed="rId5">
            <a:alphaModFix/>
          </a:blip>
          <a:stretch>
            <a:fillRect/>
          </a:stretch>
        </p:blipFill>
        <p:spPr>
          <a:xfrm>
            <a:off x="3759538" y="1476100"/>
            <a:ext cx="1782400" cy="1188275"/>
          </a:xfrm>
          <a:prstGeom prst="rect">
            <a:avLst/>
          </a:prstGeom>
          <a:noFill/>
          <a:ln>
            <a:noFill/>
          </a:ln>
        </p:spPr>
      </p:pic>
      <p:pic>
        <p:nvPicPr>
          <p:cNvPr id="251" name="Google Shape;251;p38"/>
          <p:cNvPicPr preferRelativeResize="0"/>
          <p:nvPr/>
        </p:nvPicPr>
        <p:blipFill>
          <a:blip r:embed="rId6">
            <a:alphaModFix/>
          </a:blip>
          <a:stretch>
            <a:fillRect/>
          </a:stretch>
        </p:blipFill>
        <p:spPr>
          <a:xfrm>
            <a:off x="5677525" y="1529268"/>
            <a:ext cx="1622875" cy="1147532"/>
          </a:xfrm>
          <a:prstGeom prst="rect">
            <a:avLst/>
          </a:prstGeom>
          <a:noFill/>
          <a:ln>
            <a:noFill/>
          </a:ln>
        </p:spPr>
      </p:pic>
      <p:pic>
        <p:nvPicPr>
          <p:cNvPr id="252" name="Google Shape;252;p38"/>
          <p:cNvPicPr preferRelativeResize="0"/>
          <p:nvPr/>
        </p:nvPicPr>
        <p:blipFill>
          <a:blip r:embed="rId7">
            <a:alphaModFix/>
          </a:blip>
          <a:stretch>
            <a:fillRect/>
          </a:stretch>
        </p:blipFill>
        <p:spPr>
          <a:xfrm>
            <a:off x="7436000" y="1476100"/>
            <a:ext cx="1564224" cy="1188275"/>
          </a:xfrm>
          <a:prstGeom prst="rect">
            <a:avLst/>
          </a:prstGeom>
          <a:noFill/>
          <a:ln>
            <a:noFill/>
          </a:ln>
        </p:spPr>
      </p:pic>
      <p:pic>
        <p:nvPicPr>
          <p:cNvPr id="253" name="Google Shape;253;p38"/>
          <p:cNvPicPr preferRelativeResize="0"/>
          <p:nvPr/>
        </p:nvPicPr>
        <p:blipFill>
          <a:blip r:embed="rId8">
            <a:alphaModFix/>
          </a:blip>
          <a:stretch>
            <a:fillRect/>
          </a:stretch>
        </p:blipFill>
        <p:spPr>
          <a:xfrm>
            <a:off x="19052" y="2917213"/>
            <a:ext cx="1782399" cy="1188275"/>
          </a:xfrm>
          <a:prstGeom prst="rect">
            <a:avLst/>
          </a:prstGeom>
          <a:noFill/>
          <a:ln>
            <a:noFill/>
          </a:ln>
        </p:spPr>
      </p:pic>
      <p:pic>
        <p:nvPicPr>
          <p:cNvPr id="254" name="Google Shape;254;p38"/>
          <p:cNvPicPr preferRelativeResize="0"/>
          <p:nvPr/>
        </p:nvPicPr>
        <p:blipFill>
          <a:blip r:embed="rId9">
            <a:alphaModFix/>
          </a:blip>
          <a:stretch>
            <a:fillRect/>
          </a:stretch>
        </p:blipFill>
        <p:spPr>
          <a:xfrm>
            <a:off x="3790075" y="2937575"/>
            <a:ext cx="1721325" cy="1147550"/>
          </a:xfrm>
          <a:prstGeom prst="rect">
            <a:avLst/>
          </a:prstGeom>
          <a:noFill/>
          <a:ln>
            <a:noFill/>
          </a:ln>
        </p:spPr>
      </p:pic>
      <p:pic>
        <p:nvPicPr>
          <p:cNvPr id="255" name="Google Shape;255;p38"/>
          <p:cNvPicPr preferRelativeResize="0"/>
          <p:nvPr/>
        </p:nvPicPr>
        <p:blipFill>
          <a:blip r:embed="rId10">
            <a:alphaModFix/>
          </a:blip>
          <a:stretch>
            <a:fillRect/>
          </a:stretch>
        </p:blipFill>
        <p:spPr>
          <a:xfrm>
            <a:off x="5677525" y="2937575"/>
            <a:ext cx="1721325" cy="1147550"/>
          </a:xfrm>
          <a:prstGeom prst="rect">
            <a:avLst/>
          </a:prstGeom>
          <a:noFill/>
          <a:ln>
            <a:noFill/>
          </a:ln>
        </p:spPr>
      </p:pic>
      <p:pic>
        <p:nvPicPr>
          <p:cNvPr id="256" name="Google Shape;256;p38"/>
          <p:cNvPicPr preferRelativeResize="0"/>
          <p:nvPr/>
        </p:nvPicPr>
        <p:blipFill>
          <a:blip r:embed="rId11">
            <a:alphaModFix/>
          </a:blip>
          <a:stretch>
            <a:fillRect/>
          </a:stretch>
        </p:blipFill>
        <p:spPr>
          <a:xfrm>
            <a:off x="7436000" y="2930725"/>
            <a:ext cx="1622900" cy="1147550"/>
          </a:xfrm>
          <a:prstGeom prst="rect">
            <a:avLst/>
          </a:prstGeom>
          <a:noFill/>
          <a:ln>
            <a:noFill/>
          </a:ln>
        </p:spPr>
      </p:pic>
      <p:pic>
        <p:nvPicPr>
          <p:cNvPr id="257" name="Google Shape;257;p38"/>
          <p:cNvPicPr preferRelativeResize="0"/>
          <p:nvPr/>
        </p:nvPicPr>
        <p:blipFill>
          <a:blip r:embed="rId12">
            <a:alphaModFix/>
          </a:blip>
          <a:stretch>
            <a:fillRect/>
          </a:stretch>
        </p:blipFill>
        <p:spPr>
          <a:xfrm>
            <a:off x="1864675" y="2910350"/>
            <a:ext cx="1782413" cy="1188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Multimodal: Results(Cosine Similarity)</a:t>
            </a:r>
            <a:endParaRPr/>
          </a:p>
        </p:txBody>
      </p:sp>
      <p:pic>
        <p:nvPicPr>
          <p:cNvPr id="263" name="Google Shape;263;p39"/>
          <p:cNvPicPr preferRelativeResize="0"/>
          <p:nvPr/>
        </p:nvPicPr>
        <p:blipFill>
          <a:blip r:embed="rId3">
            <a:alphaModFix/>
          </a:blip>
          <a:stretch>
            <a:fillRect/>
          </a:stretch>
        </p:blipFill>
        <p:spPr>
          <a:xfrm>
            <a:off x="1098338" y="1531275"/>
            <a:ext cx="1539075" cy="2310925"/>
          </a:xfrm>
          <a:prstGeom prst="rect">
            <a:avLst/>
          </a:prstGeom>
          <a:noFill/>
          <a:ln>
            <a:noFill/>
          </a:ln>
        </p:spPr>
      </p:pic>
      <p:sp>
        <p:nvSpPr>
          <p:cNvPr id="264" name="Google Shape;264;p39"/>
          <p:cNvSpPr txBox="1"/>
          <p:nvPr/>
        </p:nvSpPr>
        <p:spPr>
          <a:xfrm>
            <a:off x="436438" y="3902425"/>
            <a:ext cx="2862900" cy="6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Tags found:</a:t>
            </a:r>
            <a:endParaRPr>
              <a:solidFill>
                <a:srgbClr val="FFFFFF"/>
              </a:solidFill>
              <a:latin typeface="Roboto"/>
              <a:ea typeface="Roboto"/>
              <a:cs typeface="Roboto"/>
              <a:sym typeface="Roboto"/>
            </a:endParaRPr>
          </a:p>
          <a:p>
            <a:pPr indent="0" lvl="0" marL="0" rtl="0" algn="l">
              <a:spcBef>
                <a:spcPts val="0"/>
              </a:spcBef>
              <a:spcAft>
                <a:spcPts val="0"/>
              </a:spcAft>
              <a:buNone/>
            </a:pPr>
            <a:r>
              <a:rPr lang="en">
                <a:solidFill>
                  <a:srgbClr val="FFFFFF"/>
                </a:solidFill>
                <a:latin typeface="Roboto"/>
                <a:ea typeface="Roboto"/>
                <a:cs typeface="Roboto"/>
                <a:sym typeface="Roboto"/>
              </a:rPr>
              <a:t>Female, male, tydings,intersex</a:t>
            </a:r>
            <a:endParaRPr>
              <a:solidFill>
                <a:srgbClr val="FFFFFF"/>
              </a:solidFill>
              <a:latin typeface="Roboto"/>
              <a:ea typeface="Roboto"/>
              <a:cs typeface="Roboto"/>
              <a:sym typeface="Roboto"/>
            </a:endParaRPr>
          </a:p>
          <a:p>
            <a:pPr indent="0" lvl="0" marL="0" rtl="0" algn="l">
              <a:spcBef>
                <a:spcPts val="0"/>
              </a:spcBef>
              <a:spcAft>
                <a:spcPts val="0"/>
              </a:spcAft>
              <a:buNone/>
            </a:pPr>
            <a:r>
              <a:t/>
            </a:r>
            <a:endParaRPr>
              <a:solidFill>
                <a:srgbClr val="FFFFFF"/>
              </a:solidFill>
              <a:latin typeface="Roboto"/>
              <a:ea typeface="Roboto"/>
              <a:cs typeface="Roboto"/>
              <a:sym typeface="Roboto"/>
            </a:endParaRPr>
          </a:p>
        </p:txBody>
      </p:sp>
      <p:pic>
        <p:nvPicPr>
          <p:cNvPr id="265" name="Google Shape;265;p39"/>
          <p:cNvPicPr preferRelativeResize="0"/>
          <p:nvPr/>
        </p:nvPicPr>
        <p:blipFill>
          <a:blip r:embed="rId4">
            <a:alphaModFix/>
          </a:blip>
          <a:stretch>
            <a:fillRect/>
          </a:stretch>
        </p:blipFill>
        <p:spPr>
          <a:xfrm>
            <a:off x="3816071" y="1548375"/>
            <a:ext cx="3073175" cy="2046750"/>
          </a:xfrm>
          <a:prstGeom prst="rect">
            <a:avLst/>
          </a:prstGeom>
          <a:noFill/>
          <a:ln>
            <a:noFill/>
          </a:ln>
        </p:spPr>
      </p:pic>
      <p:sp>
        <p:nvSpPr>
          <p:cNvPr id="266" name="Google Shape;266;p39"/>
          <p:cNvSpPr txBox="1"/>
          <p:nvPr/>
        </p:nvSpPr>
        <p:spPr>
          <a:xfrm>
            <a:off x="3932650" y="3675450"/>
            <a:ext cx="3396900" cy="5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Tags found:</a:t>
            </a:r>
            <a:endParaRPr>
              <a:solidFill>
                <a:srgbClr val="FFFFFF"/>
              </a:solidFill>
              <a:latin typeface="Roboto"/>
              <a:ea typeface="Roboto"/>
              <a:cs typeface="Roboto"/>
              <a:sym typeface="Roboto"/>
            </a:endParaRPr>
          </a:p>
          <a:p>
            <a:pPr indent="0" lvl="0" marL="0" rtl="0" algn="l">
              <a:spcBef>
                <a:spcPts val="0"/>
              </a:spcBef>
              <a:spcAft>
                <a:spcPts val="0"/>
              </a:spcAft>
              <a:buNone/>
            </a:pPr>
            <a:r>
              <a:rPr lang="en">
                <a:solidFill>
                  <a:srgbClr val="FFFFFF"/>
                </a:solidFill>
                <a:latin typeface="Roboto"/>
                <a:ea typeface="Roboto"/>
                <a:cs typeface="Roboto"/>
                <a:sym typeface="Roboto"/>
              </a:rPr>
              <a:t>Theme, portrait, tree, eternity</a:t>
            </a:r>
            <a:endParaRPr>
              <a:solidFill>
                <a:srgbClr val="FFFFFF"/>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Multimodal Loss Curve</a:t>
            </a:r>
            <a:endParaRPr/>
          </a:p>
        </p:txBody>
      </p:sp>
      <p:pic>
        <p:nvPicPr>
          <p:cNvPr id="272" name="Google Shape;272;p40"/>
          <p:cNvPicPr preferRelativeResize="0"/>
          <p:nvPr/>
        </p:nvPicPr>
        <p:blipFill>
          <a:blip r:embed="rId3">
            <a:alphaModFix/>
          </a:blip>
          <a:stretch>
            <a:fillRect/>
          </a:stretch>
        </p:blipFill>
        <p:spPr>
          <a:xfrm>
            <a:off x="1466926" y="1220225"/>
            <a:ext cx="5198325" cy="3465550"/>
          </a:xfrm>
          <a:prstGeom prst="rect">
            <a:avLst/>
          </a:prstGeom>
          <a:noFill/>
          <a:ln>
            <a:noFill/>
          </a:ln>
        </p:spPr>
      </p:pic>
      <p:sp>
        <p:nvSpPr>
          <p:cNvPr id="273" name="Google Shape;273;p40"/>
          <p:cNvSpPr txBox="1"/>
          <p:nvPr/>
        </p:nvSpPr>
        <p:spPr>
          <a:xfrm>
            <a:off x="782975" y="4761875"/>
            <a:ext cx="7191300" cy="1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FFFFF"/>
                </a:solidFill>
                <a:latin typeface="Roboto"/>
                <a:ea typeface="Roboto"/>
                <a:cs typeface="Roboto"/>
                <a:sym typeface="Roboto"/>
              </a:rPr>
              <a:t>Note:Due to computational restraints the Network was trained for only 500 epochs</a:t>
            </a:r>
            <a:r>
              <a:rPr lang="en">
                <a:solidFill>
                  <a:srgbClr val="FFFFFF"/>
                </a:solidFill>
                <a:latin typeface="Roboto"/>
                <a:ea typeface="Roboto"/>
                <a:cs typeface="Roboto"/>
                <a:sym typeface="Roboto"/>
              </a:rPr>
              <a:t> </a:t>
            </a:r>
            <a:endParaRPr>
              <a:solidFill>
                <a:srgbClr val="FFFFFF"/>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1"/>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Challenges Faced in Implementation</a:t>
            </a:r>
            <a:endParaRPr/>
          </a:p>
        </p:txBody>
      </p:sp>
      <p:sp>
        <p:nvSpPr>
          <p:cNvPr id="279" name="Google Shape;279;p41"/>
          <p:cNvSpPr txBox="1"/>
          <p:nvPr>
            <p:ph idx="1" type="body"/>
          </p:nvPr>
        </p:nvSpPr>
        <p:spPr>
          <a:xfrm>
            <a:off x="387900" y="1489825"/>
            <a:ext cx="8368200" cy="3569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Data cleaning and preprocessing for Flickr 25K dataset. The annotations and images were present in different files. Linking and loading was difficult </a:t>
            </a:r>
            <a:endParaRPr/>
          </a:p>
          <a:p>
            <a:pPr indent="-342900" lvl="0" marL="457200" rtl="0" algn="l">
              <a:spcBef>
                <a:spcPts val="0"/>
              </a:spcBef>
              <a:spcAft>
                <a:spcPts val="0"/>
              </a:spcAft>
              <a:buSzPts val="1800"/>
              <a:buChar char="●"/>
            </a:pPr>
            <a:r>
              <a:rPr lang="en"/>
              <a:t>Dataset size (3.2GB): We had to download the entire zip file and then manually make subsets.</a:t>
            </a:r>
            <a:endParaRPr/>
          </a:p>
          <a:p>
            <a:pPr indent="-342900" lvl="0" marL="457200" rtl="0" algn="l">
              <a:spcBef>
                <a:spcPts val="0"/>
              </a:spcBef>
              <a:spcAft>
                <a:spcPts val="0"/>
              </a:spcAft>
              <a:buSzPts val="1800"/>
              <a:buChar char="●"/>
            </a:pPr>
            <a:r>
              <a:rPr lang="en"/>
              <a:t>Computational costs. We had to run our code on Google Colab to meet computational requirements. This was also affected by the variability in the processing speed in Colab.</a:t>
            </a:r>
            <a:endParaRPr/>
          </a:p>
          <a:p>
            <a:pPr indent="-342900" lvl="0" marL="457200" rtl="0" algn="l">
              <a:spcBef>
                <a:spcPts val="0"/>
              </a:spcBef>
              <a:spcAft>
                <a:spcPts val="0"/>
              </a:spcAft>
              <a:buSzPts val="1800"/>
              <a:buChar char="●"/>
            </a:pPr>
            <a:r>
              <a:rPr lang="en"/>
              <a:t>Finding literature related to Gaussian Parzen log likelihood estimate.</a:t>
            </a:r>
            <a:endParaRPr/>
          </a:p>
          <a:p>
            <a:pPr indent="-342900" lvl="0" marL="457200" rtl="0" algn="l">
              <a:spcBef>
                <a:spcPts val="0"/>
              </a:spcBef>
              <a:spcAft>
                <a:spcPts val="0"/>
              </a:spcAft>
              <a:buSzPts val="1800"/>
              <a:buChar char="●"/>
            </a:pPr>
            <a:r>
              <a:rPr lang="en"/>
              <a:t>MaxOut is no longer supported by Keras. The original paper implementation used it in the unimodal part so we had to use an alternative.</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lnSpc>
                <a:spcPct val="50000"/>
              </a:lnSpc>
              <a:spcBef>
                <a:spcPts val="0"/>
              </a:spcBef>
              <a:spcAft>
                <a:spcPts val="0"/>
              </a:spcAft>
              <a:buNone/>
            </a:pPr>
            <a:r>
              <a:t/>
            </a:r>
            <a:endParaRPr b="1" i="1" sz="1000"/>
          </a:p>
          <a:p>
            <a:pPr indent="-342900" lvl="0" marL="457200" rtl="0" algn="l">
              <a:lnSpc>
                <a:spcPct val="50000"/>
              </a:lnSpc>
              <a:spcBef>
                <a:spcPts val="1600"/>
              </a:spcBef>
              <a:spcAft>
                <a:spcPts val="0"/>
              </a:spcAft>
              <a:buSzPts val="1800"/>
              <a:buChar char="●"/>
            </a:pPr>
            <a:r>
              <a:rPr b="1" lang="en"/>
              <a:t>Simon Osindero</a:t>
            </a:r>
            <a:endParaRPr b="1"/>
          </a:p>
          <a:p>
            <a:pPr indent="0" lvl="0" marL="457200" rtl="0" algn="l">
              <a:lnSpc>
                <a:spcPct val="50000"/>
              </a:lnSpc>
              <a:spcBef>
                <a:spcPts val="1600"/>
              </a:spcBef>
              <a:spcAft>
                <a:spcPts val="0"/>
              </a:spcAft>
              <a:buNone/>
            </a:pPr>
            <a:r>
              <a:rPr b="1" lang="en" sz="1000" u="sng"/>
              <a:t>Present Affiliation:</a:t>
            </a:r>
            <a:endParaRPr b="1" sz="1000" u="sng"/>
          </a:p>
          <a:p>
            <a:pPr indent="0" lvl="0" marL="457200" rtl="0" algn="l">
              <a:lnSpc>
                <a:spcPct val="50000"/>
              </a:lnSpc>
              <a:spcBef>
                <a:spcPts val="1600"/>
              </a:spcBef>
              <a:spcAft>
                <a:spcPts val="0"/>
              </a:spcAft>
              <a:buNone/>
            </a:pPr>
            <a:r>
              <a:rPr i="1" lang="en" sz="1000"/>
              <a:t>AI Research Scientist</a:t>
            </a:r>
            <a:endParaRPr i="1" sz="1000"/>
          </a:p>
          <a:p>
            <a:pPr indent="0" lvl="0" marL="457200" rtl="0" algn="l">
              <a:lnSpc>
                <a:spcPct val="50000"/>
              </a:lnSpc>
              <a:spcBef>
                <a:spcPts val="1600"/>
              </a:spcBef>
              <a:spcAft>
                <a:spcPts val="0"/>
              </a:spcAft>
              <a:buNone/>
            </a:pPr>
            <a:r>
              <a:rPr i="1" lang="en" sz="1000"/>
              <a:t>Deep Mind</a:t>
            </a:r>
            <a:endParaRPr i="1" sz="1000"/>
          </a:p>
          <a:p>
            <a:pPr indent="0" lvl="0" marL="457200" rtl="0" algn="l">
              <a:lnSpc>
                <a:spcPct val="50000"/>
              </a:lnSpc>
              <a:spcBef>
                <a:spcPts val="1600"/>
              </a:spcBef>
              <a:spcAft>
                <a:spcPts val="0"/>
              </a:spcAft>
              <a:buNone/>
            </a:pPr>
            <a:r>
              <a:t/>
            </a:r>
            <a:endParaRPr i="1" sz="1000"/>
          </a:p>
          <a:p>
            <a:pPr indent="0" lvl="0" marL="457200" rtl="0" algn="l">
              <a:lnSpc>
                <a:spcPct val="50000"/>
              </a:lnSpc>
              <a:spcBef>
                <a:spcPts val="1600"/>
              </a:spcBef>
              <a:spcAft>
                <a:spcPts val="0"/>
              </a:spcAft>
              <a:buNone/>
            </a:pPr>
            <a:r>
              <a:rPr b="1" lang="en" sz="1000" u="sng"/>
              <a:t>At time of Paper Publication:</a:t>
            </a:r>
            <a:endParaRPr i="1" sz="1000"/>
          </a:p>
          <a:p>
            <a:pPr indent="0" lvl="0" marL="457200" rtl="0" algn="l">
              <a:lnSpc>
                <a:spcPct val="50000"/>
              </a:lnSpc>
              <a:spcBef>
                <a:spcPts val="1600"/>
              </a:spcBef>
              <a:spcAft>
                <a:spcPts val="0"/>
              </a:spcAft>
              <a:buNone/>
            </a:pPr>
            <a:r>
              <a:rPr i="1" lang="en" sz="1000"/>
              <a:t>Flickr/Yahoo Inc.</a:t>
            </a:r>
            <a:endParaRPr i="1" sz="1000"/>
          </a:p>
          <a:p>
            <a:pPr indent="0" lvl="0" marL="457200" rtl="0" algn="l">
              <a:lnSpc>
                <a:spcPct val="50000"/>
              </a:lnSpc>
              <a:spcBef>
                <a:spcPts val="1600"/>
              </a:spcBef>
              <a:spcAft>
                <a:spcPts val="0"/>
              </a:spcAft>
              <a:buNone/>
            </a:pPr>
            <a:r>
              <a:rPr i="1" lang="en" sz="1000"/>
              <a:t>San Francisco, CA 94103</a:t>
            </a:r>
            <a:endParaRPr i="1" sz="1000"/>
          </a:p>
          <a:p>
            <a:pPr indent="0" lvl="0" marL="457200" rtl="0" algn="l">
              <a:lnSpc>
                <a:spcPct val="50000"/>
              </a:lnSpc>
              <a:spcBef>
                <a:spcPts val="1600"/>
              </a:spcBef>
              <a:spcAft>
                <a:spcPts val="1600"/>
              </a:spcAft>
              <a:buNone/>
            </a:pPr>
            <a:r>
              <a:t/>
            </a:r>
            <a:endParaRPr i="1" sz="1000"/>
          </a:p>
        </p:txBody>
      </p:sp>
      <p:pic>
        <p:nvPicPr>
          <p:cNvPr id="77" name="Google Shape;77;p15"/>
          <p:cNvPicPr preferRelativeResize="0"/>
          <p:nvPr/>
        </p:nvPicPr>
        <p:blipFill>
          <a:blip r:embed="rId3">
            <a:alphaModFix/>
          </a:blip>
          <a:stretch>
            <a:fillRect/>
          </a:stretch>
        </p:blipFill>
        <p:spPr>
          <a:xfrm>
            <a:off x="5781400" y="1489825"/>
            <a:ext cx="2667000" cy="2667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2"/>
          <p:cNvSpPr txBox="1"/>
          <p:nvPr>
            <p:ph type="title"/>
          </p:nvPr>
        </p:nvSpPr>
        <p:spPr>
          <a:xfrm>
            <a:off x="387900" y="301450"/>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Future Scope</a:t>
            </a:r>
            <a:endParaRPr/>
          </a:p>
        </p:txBody>
      </p:sp>
      <p:sp>
        <p:nvSpPr>
          <p:cNvPr id="285" name="Google Shape;285;p42"/>
          <p:cNvSpPr txBox="1"/>
          <p:nvPr>
            <p:ph idx="1" type="body"/>
          </p:nvPr>
        </p:nvSpPr>
        <p:spPr>
          <a:xfrm>
            <a:off x="387900" y="1144125"/>
            <a:ext cx="8368200" cy="3758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Conditional GAN is a novel technique to train generative models to generate output of a particular class.</a:t>
            </a:r>
            <a:endParaRPr/>
          </a:p>
          <a:p>
            <a:pPr indent="-342900" lvl="0" marL="457200" rtl="0" algn="l">
              <a:spcBef>
                <a:spcPts val="0"/>
              </a:spcBef>
              <a:spcAft>
                <a:spcPts val="0"/>
              </a:spcAft>
              <a:buSzPts val="1800"/>
              <a:buChar char="●"/>
            </a:pPr>
            <a:r>
              <a:rPr lang="en"/>
              <a:t>Ever since the paper was released in 2014 a wide variety of applications have been found. </a:t>
            </a:r>
            <a:endParaRPr/>
          </a:p>
          <a:p>
            <a:pPr indent="-342900" lvl="0" marL="457200" rtl="0" algn="l">
              <a:spcBef>
                <a:spcPts val="0"/>
              </a:spcBef>
              <a:spcAft>
                <a:spcPts val="0"/>
              </a:spcAft>
              <a:buSzPts val="1800"/>
              <a:buChar char="●"/>
            </a:pPr>
            <a:r>
              <a:rPr lang="en"/>
              <a:t>Several researchers have built on the idea and a lot of variants of cGAN are available.</a:t>
            </a:r>
            <a:endParaRPr/>
          </a:p>
          <a:p>
            <a:pPr indent="-342900" lvl="0" marL="457200" rtl="0" algn="l">
              <a:spcBef>
                <a:spcPts val="0"/>
              </a:spcBef>
              <a:spcAft>
                <a:spcPts val="0"/>
              </a:spcAft>
              <a:buSzPts val="1800"/>
              <a:buChar char="●"/>
            </a:pPr>
            <a:r>
              <a:rPr lang="en"/>
              <a:t>cGANs can be used for a variety of different computer vision tasks like realistic human face generation and image tagging.</a:t>
            </a:r>
            <a:endParaRPr/>
          </a:p>
          <a:p>
            <a:pPr indent="-342900" lvl="0" marL="457200" rtl="0" algn="l">
              <a:spcBef>
                <a:spcPts val="0"/>
              </a:spcBef>
              <a:spcAft>
                <a:spcPts val="0"/>
              </a:spcAft>
              <a:buSzPts val="1800"/>
              <a:buChar char="●"/>
            </a:pPr>
            <a:r>
              <a:rPr lang="en"/>
              <a:t>Conditional GANs are extensively trained whenever a generative model with control on output is required</a:t>
            </a:r>
            <a:endParaRPr/>
          </a:p>
          <a:p>
            <a:pPr indent="0" lvl="0" marL="0" rtl="0" algn="l">
              <a:spcBef>
                <a:spcPts val="1600"/>
              </a:spcBef>
              <a:spcAft>
                <a:spcPts val="16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3"/>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Experience of Assignment </a:t>
            </a:r>
            <a:endParaRPr/>
          </a:p>
        </p:txBody>
      </p:sp>
      <p:sp>
        <p:nvSpPr>
          <p:cNvPr id="291" name="Google Shape;291;p43"/>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Built a complete Neural Network from scratch</a:t>
            </a:r>
            <a:endParaRPr/>
          </a:p>
          <a:p>
            <a:pPr indent="-342900" lvl="0" marL="457200" rtl="0" algn="l">
              <a:spcBef>
                <a:spcPts val="0"/>
              </a:spcBef>
              <a:spcAft>
                <a:spcPts val="0"/>
              </a:spcAft>
              <a:buSzPts val="1800"/>
              <a:buChar char="●"/>
            </a:pPr>
            <a:r>
              <a:rPr lang="en"/>
              <a:t>Learnt how to implement models in Keras</a:t>
            </a:r>
            <a:endParaRPr/>
          </a:p>
          <a:p>
            <a:pPr indent="-342900" lvl="0" marL="457200" rtl="0" algn="l">
              <a:spcBef>
                <a:spcPts val="0"/>
              </a:spcBef>
              <a:spcAft>
                <a:spcPts val="0"/>
              </a:spcAft>
              <a:buSzPts val="1800"/>
              <a:buChar char="●"/>
            </a:pPr>
            <a:r>
              <a:rPr lang="en"/>
              <a:t>Learnt how to use google colabs for python files.</a:t>
            </a:r>
            <a:endParaRPr/>
          </a:p>
          <a:p>
            <a:pPr indent="-342900" lvl="0" marL="457200" rtl="0" algn="l">
              <a:spcBef>
                <a:spcPts val="0"/>
              </a:spcBef>
              <a:spcAft>
                <a:spcPts val="0"/>
              </a:spcAft>
              <a:buSzPts val="1800"/>
              <a:buChar char="●"/>
            </a:pPr>
            <a:r>
              <a:rPr lang="en"/>
              <a:t>Learnt how to implement GANs.</a:t>
            </a:r>
            <a:endParaRPr/>
          </a:p>
          <a:p>
            <a:pPr indent="-342900" lvl="0" marL="457200" rtl="0" algn="l">
              <a:spcBef>
                <a:spcPts val="0"/>
              </a:spcBef>
              <a:spcAft>
                <a:spcPts val="0"/>
              </a:spcAft>
              <a:buSzPts val="1800"/>
              <a:buChar char="●"/>
            </a:pPr>
            <a:r>
              <a:rPr lang="en"/>
              <a:t>Learnt how to work on real world deep learning problems </a:t>
            </a:r>
            <a:endParaRPr/>
          </a:p>
          <a:p>
            <a:pPr indent="-342900" lvl="0" marL="457200" rtl="0" algn="l">
              <a:spcBef>
                <a:spcPts val="0"/>
              </a:spcBef>
              <a:spcAft>
                <a:spcPts val="0"/>
              </a:spcAft>
              <a:buSzPts val="1800"/>
              <a:buChar char="●"/>
            </a:pPr>
            <a:r>
              <a:rPr lang="en"/>
              <a:t>Learnt a lot in numpy and pandas while preprocessing and postprocessing data</a:t>
            </a:r>
            <a:endParaRPr/>
          </a:p>
          <a:p>
            <a:pPr indent="-342900" lvl="0" marL="457200" rtl="0" algn="l">
              <a:spcBef>
                <a:spcPts val="0"/>
              </a:spcBef>
              <a:spcAft>
                <a:spcPts val="0"/>
              </a:spcAft>
              <a:buSzPts val="1800"/>
              <a:buChar char="●"/>
            </a:pPr>
            <a:r>
              <a:rPr lang="en"/>
              <a:t>Had a lot of fun implementing the models.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Paper Description/Aim</a:t>
            </a:r>
            <a:endParaRPr/>
          </a:p>
        </p:txBody>
      </p:sp>
      <p:sp>
        <p:nvSpPr>
          <p:cNvPr id="83" name="Google Shape;83;p16"/>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To introduce Conditional Generative Adversarial Networks as a concept.</a:t>
            </a:r>
            <a:endParaRPr/>
          </a:p>
          <a:p>
            <a:pPr indent="-342900" lvl="0" marL="457200" rtl="0" algn="l">
              <a:spcBef>
                <a:spcPts val="0"/>
              </a:spcBef>
              <a:spcAft>
                <a:spcPts val="0"/>
              </a:spcAft>
              <a:buSzPts val="1800"/>
              <a:buChar char="●"/>
            </a:pPr>
            <a:r>
              <a:rPr lang="en"/>
              <a:t>To show the basic mathematics behind the conditional GANs.</a:t>
            </a:r>
            <a:endParaRPr/>
          </a:p>
          <a:p>
            <a:pPr indent="-342900" lvl="0" marL="457200" rtl="0" algn="l">
              <a:spcBef>
                <a:spcPts val="0"/>
              </a:spcBef>
              <a:spcAft>
                <a:spcPts val="0"/>
              </a:spcAft>
              <a:buSzPts val="1800"/>
              <a:buChar char="●"/>
            </a:pPr>
            <a:r>
              <a:rPr lang="en"/>
              <a:t>To show how to condition deep generative models(from GANs) to give output of a particular class.</a:t>
            </a:r>
            <a:endParaRPr/>
          </a:p>
          <a:p>
            <a:pPr indent="-342900" lvl="0" marL="457200" rtl="0" algn="l">
              <a:spcBef>
                <a:spcPts val="0"/>
              </a:spcBef>
              <a:spcAft>
                <a:spcPts val="0"/>
              </a:spcAft>
              <a:buSzPts val="1800"/>
              <a:buChar char="●"/>
            </a:pPr>
            <a:r>
              <a:rPr lang="en"/>
              <a:t>To show how Conditional GANs can be used for uni-modal and multi-modal learning.</a:t>
            </a:r>
            <a:endParaRPr/>
          </a:p>
          <a:p>
            <a:pPr indent="-342900" lvl="0" marL="457200" rtl="0" algn="l">
              <a:spcBef>
                <a:spcPts val="0"/>
              </a:spcBef>
              <a:spcAft>
                <a:spcPts val="0"/>
              </a:spcAft>
              <a:buSzPts val="1800"/>
              <a:buChar char="●"/>
            </a:pPr>
            <a:r>
              <a:rPr lang="en" u="sng"/>
              <a:t>In short, the paper was an attempt to introduce the concept that extra information can be used to direct the generative/discriminative process of a GAN.</a:t>
            </a:r>
            <a:endParaRPr u="sng"/>
          </a:p>
        </p:txBody>
      </p:sp>
      <p:sp>
        <p:nvSpPr>
          <p:cNvPr id="84" name="Google Shape;84;p16"/>
          <p:cNvSpPr txBox="1"/>
          <p:nvPr/>
        </p:nvSpPr>
        <p:spPr>
          <a:xfrm>
            <a:off x="2639350" y="4457400"/>
            <a:ext cx="6899700" cy="6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FFF00"/>
                </a:solidFill>
                <a:latin typeface="Roboto"/>
                <a:ea typeface="Roboto"/>
                <a:cs typeface="Roboto"/>
                <a:sym typeface="Roboto"/>
              </a:rPr>
              <a:t>Note: Most pictures/equations are taken from the given paper: </a:t>
            </a:r>
            <a:r>
              <a:rPr i="1" lang="en" u="sng">
                <a:solidFill>
                  <a:srgbClr val="FFFF00"/>
                </a:solidFill>
                <a:latin typeface="Roboto"/>
                <a:ea typeface="Roboto"/>
                <a:cs typeface="Roboto"/>
                <a:sym typeface="Roboto"/>
              </a:rPr>
              <a:t>https://arxiv.org/abs/1411.1784</a:t>
            </a:r>
            <a:endParaRPr i="1" u="sng">
              <a:solidFill>
                <a:srgbClr val="FFFF00"/>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Method</a:t>
            </a:r>
            <a:endParaRPr/>
          </a:p>
        </p:txBody>
      </p:sp>
      <p:sp>
        <p:nvSpPr>
          <p:cNvPr id="90" name="Google Shape;90;p17"/>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Unimodal Learning: MNIST Handwritten Digits Dataset was used in the CGAN model. A one hotkey vector corresponding to the class label was used as a condition along with noise(latent vector) as input to the generator which produced handwritten digits. The discriminator gets the condition vector and the fake/real image as input.</a:t>
            </a:r>
            <a:endParaRPr/>
          </a:p>
          <a:p>
            <a:pPr indent="0" lvl="0" marL="0" rtl="0" algn="l">
              <a:spcBef>
                <a:spcPts val="1600"/>
              </a:spcBef>
              <a:spcAft>
                <a:spcPts val="0"/>
              </a:spcAft>
              <a:buNone/>
            </a:pPr>
            <a:r>
              <a:rPr lang="en"/>
              <a:t>Multimodal Learning: MIR-Flickr 25K Dataset was used with Image Tags as the generator’s output. The idea of the model was to send the image as a condition and get the tags corresponding to that image. </a:t>
            </a:r>
            <a:endParaRPr/>
          </a:p>
          <a:p>
            <a:pPr indent="0" lvl="0" marL="0" rtl="0" algn="l">
              <a:spcBef>
                <a:spcPts val="1600"/>
              </a:spcBef>
              <a:spcAft>
                <a:spcPts val="1600"/>
              </a:spcAft>
              <a:buNone/>
            </a:pPr>
            <a:r>
              <a:rPr lang="en"/>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Final Outcome</a:t>
            </a:r>
            <a:endParaRPr/>
          </a:p>
        </p:txBody>
      </p:sp>
      <p:sp>
        <p:nvSpPr>
          <p:cNvPr id="96" name="Google Shape;96;p18"/>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Uni-Modal:The generative network successfully learnt how to generate the handwritten images based on the class label(condition).This was a proof of concept with the Parzen log likelihood estimation not comparable to the other generative models.</a:t>
            </a:r>
            <a:endParaRPr/>
          </a:p>
          <a:p>
            <a:pPr indent="0" lvl="0" marL="0" rtl="0" algn="l">
              <a:spcBef>
                <a:spcPts val="1600"/>
              </a:spcBef>
              <a:spcAft>
                <a:spcPts val="0"/>
              </a:spcAft>
              <a:buNone/>
            </a:pPr>
            <a:r>
              <a:rPr lang="en"/>
              <a:t>In the image below conditions were used to generate images of a particular class.</a:t>
            </a:r>
            <a:endParaRPr/>
          </a:p>
          <a:p>
            <a:pPr indent="0" lvl="0" marL="0" rtl="0" algn="l">
              <a:spcBef>
                <a:spcPts val="1600"/>
              </a:spcBef>
              <a:spcAft>
                <a:spcPts val="1600"/>
              </a:spcAft>
              <a:buNone/>
            </a:pPr>
            <a:r>
              <a:rPr lang="en"/>
              <a:t>  </a:t>
            </a:r>
            <a:endParaRPr/>
          </a:p>
        </p:txBody>
      </p:sp>
      <p:pic>
        <p:nvPicPr>
          <p:cNvPr id="97" name="Google Shape;97;p18"/>
          <p:cNvPicPr preferRelativeResize="0"/>
          <p:nvPr/>
        </p:nvPicPr>
        <p:blipFill>
          <a:blip r:embed="rId3">
            <a:alphaModFix/>
          </a:blip>
          <a:stretch>
            <a:fillRect/>
          </a:stretch>
        </p:blipFill>
        <p:spPr>
          <a:xfrm>
            <a:off x="2506125" y="3465975"/>
            <a:ext cx="3833724" cy="1587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Final Outcome</a:t>
            </a:r>
            <a:endParaRPr/>
          </a:p>
        </p:txBody>
      </p:sp>
      <p:sp>
        <p:nvSpPr>
          <p:cNvPr id="103" name="Google Shape;103;p19"/>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Multimodal: The generative network was shown to generate tags for the given image comparable to tags given by human beings. It showed great promise in image tagging models for the future.</a:t>
            </a:r>
            <a:endParaRPr/>
          </a:p>
          <a:p>
            <a:pPr indent="0" lvl="0" marL="0" rtl="0" algn="l">
              <a:spcBef>
                <a:spcPts val="1600"/>
              </a:spcBef>
              <a:spcAft>
                <a:spcPts val="1600"/>
              </a:spcAft>
              <a:buNone/>
            </a:pPr>
            <a:r>
              <a:rPr lang="en"/>
              <a:t>In the image below User Tags was part of the training dataset for the image and Generated Tags were generated by the Generator </a:t>
            </a:r>
            <a:endParaRPr/>
          </a:p>
        </p:txBody>
      </p:sp>
      <p:pic>
        <p:nvPicPr>
          <p:cNvPr id="104" name="Google Shape;104;p19"/>
          <p:cNvPicPr preferRelativeResize="0"/>
          <p:nvPr/>
        </p:nvPicPr>
        <p:blipFill>
          <a:blip r:embed="rId3">
            <a:alphaModFix/>
          </a:blip>
          <a:stretch>
            <a:fillRect/>
          </a:stretch>
        </p:blipFill>
        <p:spPr>
          <a:xfrm>
            <a:off x="1124375" y="3440875"/>
            <a:ext cx="6895250" cy="1615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Generative Adversarial Networks: Concept</a:t>
            </a:r>
            <a:endParaRPr/>
          </a:p>
        </p:txBody>
      </p:sp>
      <p:sp>
        <p:nvSpPr>
          <p:cNvPr id="110" name="Google Shape;110;p20"/>
          <p:cNvSpPr txBox="1"/>
          <p:nvPr>
            <p:ph idx="1" type="body"/>
          </p:nvPr>
        </p:nvSpPr>
        <p:spPr>
          <a:xfrm>
            <a:off x="387900" y="776749"/>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a:p>
            <a:pPr indent="-317500" lvl="0" marL="457200" rtl="0" algn="l">
              <a:spcBef>
                <a:spcPts val="1600"/>
              </a:spcBef>
              <a:spcAft>
                <a:spcPts val="0"/>
              </a:spcAft>
              <a:buSzPts val="1400"/>
              <a:buChar char="●"/>
            </a:pPr>
            <a:r>
              <a:rPr lang="en" sz="1400"/>
              <a:t>GANs are a novel way to train deep learning-based Generative Models.</a:t>
            </a:r>
            <a:endParaRPr sz="1400"/>
          </a:p>
          <a:p>
            <a:pPr indent="-317500" lvl="0" marL="457200" rtl="0" algn="l">
              <a:spcBef>
                <a:spcPts val="0"/>
              </a:spcBef>
              <a:spcAft>
                <a:spcPts val="0"/>
              </a:spcAft>
              <a:buSzPts val="1400"/>
              <a:buChar char="●"/>
            </a:pPr>
            <a:r>
              <a:rPr lang="en" sz="1400"/>
              <a:t>The architecture comprises of a Generator and a Discriminator model.</a:t>
            </a:r>
            <a:endParaRPr sz="1400"/>
          </a:p>
          <a:p>
            <a:pPr indent="-317500" lvl="0" marL="457200" rtl="0" algn="l">
              <a:spcBef>
                <a:spcPts val="0"/>
              </a:spcBef>
              <a:spcAft>
                <a:spcPts val="0"/>
              </a:spcAft>
              <a:buSzPts val="1400"/>
              <a:buChar char="●"/>
            </a:pPr>
            <a:r>
              <a:rPr lang="en" sz="1400"/>
              <a:t> The Generator model generates new examples that are ideally indistinguishable from the dataset examples.The Discriminator model is responsible to classify a given image as either real(from the dataset) or fake(from the generator).</a:t>
            </a:r>
            <a:endParaRPr sz="1400"/>
          </a:p>
          <a:p>
            <a:pPr indent="-317500" lvl="0" marL="457200" rtl="0" algn="l">
              <a:spcBef>
                <a:spcPts val="0"/>
              </a:spcBef>
              <a:spcAft>
                <a:spcPts val="0"/>
              </a:spcAft>
              <a:buSzPts val="1400"/>
              <a:buChar char="●"/>
            </a:pPr>
            <a:r>
              <a:rPr lang="en" sz="1400"/>
              <a:t>The 2 models compete with each other using a 2 player min-max game.</a:t>
            </a:r>
            <a:endParaRPr sz="1400"/>
          </a:p>
          <a:p>
            <a:pPr indent="-317500" lvl="0" marL="457200" rtl="0" algn="l">
              <a:spcBef>
                <a:spcPts val="0"/>
              </a:spcBef>
              <a:spcAft>
                <a:spcPts val="0"/>
              </a:spcAft>
              <a:buSzPts val="1400"/>
              <a:buChar char="●"/>
            </a:pPr>
            <a:r>
              <a:rPr lang="en" sz="1400"/>
              <a:t>In an unconditional generative model,theres is no control on modes of data being generated. </a:t>
            </a:r>
            <a:endParaRPr sz="1700"/>
          </a:p>
        </p:txBody>
      </p:sp>
      <p:pic>
        <p:nvPicPr>
          <p:cNvPr id="111" name="Google Shape;111;p20"/>
          <p:cNvPicPr preferRelativeResize="0"/>
          <p:nvPr/>
        </p:nvPicPr>
        <p:blipFill>
          <a:blip r:embed="rId3">
            <a:alphaModFix/>
          </a:blip>
          <a:stretch>
            <a:fillRect/>
          </a:stretch>
        </p:blipFill>
        <p:spPr>
          <a:xfrm>
            <a:off x="2857500" y="3073025"/>
            <a:ext cx="3524251" cy="1811926"/>
          </a:xfrm>
          <a:prstGeom prst="rect">
            <a:avLst/>
          </a:prstGeom>
          <a:noFill/>
          <a:ln>
            <a:noFill/>
          </a:ln>
        </p:spPr>
      </p:pic>
      <p:sp>
        <p:nvSpPr>
          <p:cNvPr id="112" name="Google Shape;112;p20"/>
          <p:cNvSpPr txBox="1"/>
          <p:nvPr/>
        </p:nvSpPr>
        <p:spPr>
          <a:xfrm>
            <a:off x="951075" y="4776100"/>
            <a:ext cx="73371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300">
                <a:solidFill>
                  <a:srgbClr val="F3F3F3"/>
                </a:solidFill>
                <a:latin typeface="Roboto"/>
                <a:ea typeface="Roboto"/>
                <a:cs typeface="Roboto"/>
                <a:sym typeface="Roboto"/>
              </a:rPr>
              <a:t>Image credits</a:t>
            </a:r>
            <a:r>
              <a:rPr i="1" lang="en">
                <a:solidFill>
                  <a:srgbClr val="F3F3F3"/>
                </a:solidFill>
                <a:latin typeface="Roboto"/>
                <a:ea typeface="Roboto"/>
                <a:cs typeface="Roboto"/>
                <a:sym typeface="Roboto"/>
              </a:rPr>
              <a:t>:</a:t>
            </a:r>
            <a:r>
              <a:rPr i="1" lang="en" sz="1100">
                <a:solidFill>
                  <a:srgbClr val="F3F3F3"/>
                </a:solidFill>
                <a:uFill>
                  <a:noFill/>
                </a:uFill>
                <a:hlinkClick r:id="rId4">
                  <a:extLst>
                    <a:ext uri="{A12FA001-AC4F-418D-AE19-62706E023703}">
                      <ahyp:hlinkClr val="tx"/>
                    </a:ext>
                  </a:extLst>
                </a:hlinkClick>
              </a:rPr>
              <a:t>https://www.datacamp.com/community/tutorials/generative-adversarial-networks</a:t>
            </a:r>
            <a:endParaRPr i="1">
              <a:solidFill>
                <a:srgbClr val="F3F3F3"/>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Conditional GANs: The concept</a:t>
            </a:r>
            <a:endParaRPr/>
          </a:p>
        </p:txBody>
      </p:sp>
      <p:sp>
        <p:nvSpPr>
          <p:cNvPr id="118" name="Google Shape;118;p21"/>
          <p:cNvSpPr txBox="1"/>
          <p:nvPr>
            <p:ph idx="1" type="body"/>
          </p:nvPr>
        </p:nvSpPr>
        <p:spPr>
          <a:xfrm>
            <a:off x="387900" y="1300175"/>
            <a:ext cx="8368200" cy="331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Conditional GANs are extended versions of GANs where the generator and discriminator are conditioned with some extra information </a:t>
            </a:r>
            <a:r>
              <a:rPr i="1" lang="en"/>
              <a:t>y.</a:t>
            </a:r>
            <a:endParaRPr i="1"/>
          </a:p>
          <a:p>
            <a:pPr indent="0" lvl="0" marL="0" rtl="0" algn="l">
              <a:spcBef>
                <a:spcPts val="1600"/>
              </a:spcBef>
              <a:spcAft>
                <a:spcPts val="0"/>
              </a:spcAft>
              <a:buNone/>
            </a:pPr>
            <a:r>
              <a:rPr lang="en"/>
              <a:t>The generator learns a different distribution for each class label. Input is the noise and condition, they can be combined using concatenation.</a:t>
            </a:r>
            <a:endParaRPr/>
          </a:p>
          <a:p>
            <a:pPr indent="0" lvl="0" marL="0" rtl="0" algn="l">
              <a:spcBef>
                <a:spcPts val="1600"/>
              </a:spcBef>
              <a:spcAft>
                <a:spcPts val="0"/>
              </a:spcAft>
              <a:buNone/>
            </a:pPr>
            <a:r>
              <a:rPr lang="en"/>
              <a:t>The conditioning vector could be a class label,some part of data or even data from different modality. At times instead of sending exact data like image or text it can be converted into an embedding vector which represents the data.</a:t>
            </a:r>
            <a:endParaRPr/>
          </a:p>
          <a:p>
            <a:pPr indent="0" lvl="0" marL="0" rtl="0" algn="l">
              <a:spcBef>
                <a:spcPts val="1600"/>
              </a:spcBef>
              <a:spcAft>
                <a:spcPts val="1600"/>
              </a:spcAft>
              <a:buNone/>
            </a:pPr>
            <a:r>
              <a:rPr lang="en"/>
              <a:t>The discriminator also learns a different distribution based on each class label.</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